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9" r:id="rId4"/>
    <p:sldId id="257" r:id="rId5"/>
    <p:sldId id="258" r:id="rId6"/>
    <p:sldId id="260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800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outlineViewPr>
    <p:cViewPr>
      <p:scale>
        <a:sx n="33" d="100"/>
        <a:sy n="33" d="100"/>
      </p:scale>
      <p:origin x="0" y="-24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7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2DAB3-287C-4068-AB49-E76B5A1016F6}" type="doc">
      <dgm:prSet loTypeId="urn:microsoft.com/office/officeart/2005/8/layout/b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E4D45B3-5E05-4A09-BBC3-5788EE1FB032}">
      <dgm:prSet phldrT="[Text]" custT="1"/>
      <dgm:spPr/>
      <dgm:t>
        <a:bodyPr/>
        <a:lstStyle/>
        <a:p>
          <a:r>
            <a:rPr lang="en-US" sz="950" b="1" i="0"/>
            <a:t>Behavioral Health	</a:t>
          </a:r>
          <a:endParaRPr lang="en-US" sz="950" b="1" i="0" dirty="0"/>
        </a:p>
      </dgm:t>
    </dgm:pt>
    <dgm:pt modelId="{8488F591-BCAC-4940-A497-8078D0C7DFA4}" type="parTrans" cxnId="{C116AFEB-A77F-459C-BDDA-F227B54D1F88}">
      <dgm:prSet/>
      <dgm:spPr/>
      <dgm:t>
        <a:bodyPr/>
        <a:lstStyle/>
        <a:p>
          <a:endParaRPr lang="en-US" sz="950"/>
        </a:p>
      </dgm:t>
    </dgm:pt>
    <dgm:pt modelId="{BC36C657-1734-4393-9533-DCDD097BA81D}" type="sibTrans" cxnId="{C116AFEB-A77F-459C-BDDA-F227B54D1F88}">
      <dgm:prSet/>
      <dgm:spPr/>
      <dgm:t>
        <a:bodyPr/>
        <a:lstStyle/>
        <a:p>
          <a:endParaRPr lang="en-US" sz="950"/>
        </a:p>
      </dgm:t>
    </dgm:pt>
    <dgm:pt modelId="{10B930FE-8744-4C4A-A051-330EA48EC87F}">
      <dgm:prSet phldrT="[Text]" custT="1"/>
      <dgm:spPr/>
      <dgm:t>
        <a:bodyPr/>
        <a:lstStyle/>
        <a:p>
          <a:r>
            <a:rPr lang="en-US" sz="950" b="1" dirty="0"/>
            <a:t>Homeless Liaison Officer Contacts</a:t>
          </a:r>
        </a:p>
      </dgm:t>
    </dgm:pt>
    <dgm:pt modelId="{C1657195-7C2B-4A97-96B3-7039F8FF44E5}" type="parTrans" cxnId="{05D8B677-3A49-4EA0-9668-23BA7F70CC13}">
      <dgm:prSet/>
      <dgm:spPr/>
      <dgm:t>
        <a:bodyPr/>
        <a:lstStyle/>
        <a:p>
          <a:endParaRPr lang="en-US" sz="950"/>
        </a:p>
      </dgm:t>
    </dgm:pt>
    <dgm:pt modelId="{A7661443-9E15-4A59-B4E8-ED10A556B800}" type="sibTrans" cxnId="{05D8B677-3A49-4EA0-9668-23BA7F70CC13}">
      <dgm:prSet/>
      <dgm:spPr/>
      <dgm:t>
        <a:bodyPr/>
        <a:lstStyle/>
        <a:p>
          <a:endParaRPr lang="en-US" sz="950"/>
        </a:p>
      </dgm:t>
    </dgm:pt>
    <dgm:pt modelId="{4A0492B7-CCC9-4B60-868A-427D720C2DC0}">
      <dgm:prSet phldrT="[Text]" custT="1"/>
      <dgm:spPr/>
      <dgm:t>
        <a:bodyPr/>
        <a:lstStyle/>
        <a:p>
          <a:r>
            <a:rPr lang="en-US" sz="950" b="1" dirty="0"/>
            <a:t>Benefits and Support Services</a:t>
          </a:r>
        </a:p>
      </dgm:t>
    </dgm:pt>
    <dgm:pt modelId="{0CFE62A3-1201-4804-B5D6-F741C5049E2F}" type="parTrans" cxnId="{D33CCB9E-3B8E-4F2C-9654-E88BA3616BAB}">
      <dgm:prSet/>
      <dgm:spPr/>
      <dgm:t>
        <a:bodyPr/>
        <a:lstStyle/>
        <a:p>
          <a:endParaRPr lang="en-US" sz="950"/>
        </a:p>
      </dgm:t>
    </dgm:pt>
    <dgm:pt modelId="{42F923DD-0ED9-47D6-B707-815B52C45213}" type="sibTrans" cxnId="{D33CCB9E-3B8E-4F2C-9654-E88BA3616BAB}">
      <dgm:prSet/>
      <dgm:spPr/>
      <dgm:t>
        <a:bodyPr/>
        <a:lstStyle/>
        <a:p>
          <a:endParaRPr lang="en-US" sz="950"/>
        </a:p>
      </dgm:t>
    </dgm:pt>
    <dgm:pt modelId="{15824C86-6549-461D-A3EF-58063CC2C3FE}">
      <dgm:prSet custT="1"/>
      <dgm:spPr/>
      <dgm:t>
        <a:bodyPr/>
        <a:lstStyle/>
        <a:p>
          <a:r>
            <a:rPr lang="en-US" sz="1500" dirty="0"/>
            <a:t>Three interactions with homeless liaison officers in last 30 days</a:t>
          </a:r>
        </a:p>
      </dgm:t>
    </dgm:pt>
    <dgm:pt modelId="{E021B988-58B6-4102-A141-AE94C6E7A801}" type="parTrans" cxnId="{B64147CB-C353-4802-A53C-CC6654358520}">
      <dgm:prSet/>
      <dgm:spPr/>
      <dgm:t>
        <a:bodyPr/>
        <a:lstStyle/>
        <a:p>
          <a:endParaRPr lang="en-US" sz="950"/>
        </a:p>
      </dgm:t>
    </dgm:pt>
    <dgm:pt modelId="{87FE99BC-47EC-4CD7-9078-7E3F46EF0FD6}" type="sibTrans" cxnId="{B64147CB-C353-4802-A53C-CC6654358520}">
      <dgm:prSet/>
      <dgm:spPr/>
      <dgm:t>
        <a:bodyPr/>
        <a:lstStyle/>
        <a:p>
          <a:endParaRPr lang="en-US" sz="950"/>
        </a:p>
      </dgm:t>
    </dgm:pt>
    <dgm:pt modelId="{3EC97633-83D2-40D4-B024-B97C56CF3F5D}">
      <dgm:prSet custT="1"/>
      <dgm:spPr/>
      <dgm:t>
        <a:bodyPr/>
        <a:lstStyle/>
        <a:p>
          <a:r>
            <a:rPr lang="en-US" sz="1500" dirty="0"/>
            <a:t>No active SSI / SSDI claim</a:t>
          </a:r>
        </a:p>
      </dgm:t>
    </dgm:pt>
    <dgm:pt modelId="{CF2AA562-BCDC-4E19-A65B-4240461396D4}" type="parTrans" cxnId="{A27BC260-42BD-4764-83A5-C693B49D371B}">
      <dgm:prSet/>
      <dgm:spPr/>
      <dgm:t>
        <a:bodyPr/>
        <a:lstStyle/>
        <a:p>
          <a:endParaRPr lang="en-US" sz="950"/>
        </a:p>
      </dgm:t>
    </dgm:pt>
    <dgm:pt modelId="{4A38806F-7F5E-4B9A-AF55-C261BE463EA4}" type="sibTrans" cxnId="{A27BC260-42BD-4764-83A5-C693B49D371B}">
      <dgm:prSet/>
      <dgm:spPr/>
      <dgm:t>
        <a:bodyPr/>
        <a:lstStyle/>
        <a:p>
          <a:endParaRPr lang="en-US" sz="950"/>
        </a:p>
      </dgm:t>
    </dgm:pt>
    <dgm:pt modelId="{9F37E66A-F4D4-475B-8CE7-CF146C245456}">
      <dgm:prSet custT="1"/>
      <dgm:spPr/>
      <dgm:t>
        <a:bodyPr/>
        <a:lstStyle/>
        <a:p>
          <a:r>
            <a:rPr lang="en-US" sz="1300" dirty="0"/>
            <a:t>Chronic or untreated co-occuring psychiatric and substance use disorders</a:t>
          </a:r>
        </a:p>
      </dgm:t>
    </dgm:pt>
    <dgm:pt modelId="{E3451CB1-2CA2-4746-A8D2-0BD2DCC0E189}" type="parTrans" cxnId="{EB574200-33A1-48A9-A17C-B85E5D4F7550}">
      <dgm:prSet/>
      <dgm:spPr/>
      <dgm:t>
        <a:bodyPr/>
        <a:lstStyle/>
        <a:p>
          <a:endParaRPr lang="en-US" sz="950"/>
        </a:p>
      </dgm:t>
    </dgm:pt>
    <dgm:pt modelId="{647C2616-FFBD-4640-8D1F-48E35265C51D}" type="sibTrans" cxnId="{EB574200-33A1-48A9-A17C-B85E5D4F7550}">
      <dgm:prSet/>
      <dgm:spPr/>
      <dgm:t>
        <a:bodyPr/>
        <a:lstStyle/>
        <a:p>
          <a:endParaRPr lang="en-US" sz="950"/>
        </a:p>
      </dgm:t>
    </dgm:pt>
    <dgm:pt modelId="{ECA6C434-5B86-4B7A-96DC-16A423EAAB30}">
      <dgm:prSet custT="1"/>
      <dgm:spPr/>
      <dgm:t>
        <a:bodyPr/>
        <a:lstStyle/>
        <a:p>
          <a:r>
            <a:rPr lang="en-US" sz="1300" dirty="0"/>
            <a:t>Repeated and frequent visits to psychiatric crisis centers</a:t>
          </a:r>
        </a:p>
      </dgm:t>
    </dgm:pt>
    <dgm:pt modelId="{74117955-2A8F-43C6-A672-EEBBF4AD9147}" type="parTrans" cxnId="{73D0390E-96B9-427C-9EEE-E231D13AAFB7}">
      <dgm:prSet/>
      <dgm:spPr/>
      <dgm:t>
        <a:bodyPr/>
        <a:lstStyle/>
        <a:p>
          <a:endParaRPr lang="en-US" sz="950"/>
        </a:p>
      </dgm:t>
    </dgm:pt>
    <dgm:pt modelId="{C0A7E3F2-ED97-4DBC-9AC2-A31B0C46EA9B}" type="sibTrans" cxnId="{73D0390E-96B9-427C-9EEE-E231D13AAFB7}">
      <dgm:prSet/>
      <dgm:spPr/>
      <dgm:t>
        <a:bodyPr/>
        <a:lstStyle/>
        <a:p>
          <a:endParaRPr lang="en-US" sz="950"/>
        </a:p>
      </dgm:t>
    </dgm:pt>
    <dgm:pt modelId="{9FC6A462-D0BC-4123-8500-9BE4408E05D1}">
      <dgm:prSet custT="1"/>
      <dgm:spPr/>
      <dgm:t>
        <a:bodyPr/>
        <a:lstStyle/>
        <a:p>
          <a:r>
            <a:rPr lang="en-US" sz="1300" dirty="0"/>
            <a:t>Multiple mental health related arrests</a:t>
          </a:r>
        </a:p>
      </dgm:t>
    </dgm:pt>
    <dgm:pt modelId="{50793C40-E13C-428C-8409-B912C07A9E3A}" type="parTrans" cxnId="{D93AD099-2669-4CC3-B4CA-1CF757B6E199}">
      <dgm:prSet/>
      <dgm:spPr/>
      <dgm:t>
        <a:bodyPr/>
        <a:lstStyle/>
        <a:p>
          <a:endParaRPr lang="en-US" sz="950"/>
        </a:p>
      </dgm:t>
    </dgm:pt>
    <dgm:pt modelId="{7C4328DA-27A5-42EB-9C9F-B41821F7A4DA}" type="sibTrans" cxnId="{D93AD099-2669-4CC3-B4CA-1CF757B6E199}">
      <dgm:prSet/>
      <dgm:spPr/>
      <dgm:t>
        <a:bodyPr/>
        <a:lstStyle/>
        <a:p>
          <a:endParaRPr lang="en-US" sz="950"/>
        </a:p>
      </dgm:t>
    </dgm:pt>
    <dgm:pt modelId="{4B5772B7-B5D2-457A-86FF-E83FF1CB1375}" type="pres">
      <dgm:prSet presAssocID="{E572DAB3-287C-4068-AB49-E76B5A1016F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B6CF1-9506-4E65-AFFE-2A07DBF0BF62}" type="pres">
      <dgm:prSet presAssocID="{8E4D45B3-5E05-4A09-BBC3-5788EE1FB032}" presName="compNode" presStyleCnt="0"/>
      <dgm:spPr/>
    </dgm:pt>
    <dgm:pt modelId="{713EB197-085D-49C6-BD3E-ED599ED8FDF3}" type="pres">
      <dgm:prSet presAssocID="{8E4D45B3-5E05-4A09-BBC3-5788EE1FB032}" presName="childRect" presStyleLbl="bgAcc1" presStyleIdx="0" presStyleCnt="3" custScaleX="184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19BD6-78F7-4841-A5B4-B87986EA3125}" type="pres">
      <dgm:prSet presAssocID="{8E4D45B3-5E05-4A09-BBC3-5788EE1FB03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1FF89-D037-4210-982D-12925F060918}" type="pres">
      <dgm:prSet presAssocID="{8E4D45B3-5E05-4A09-BBC3-5788EE1FB032}" presName="parentRect" presStyleLbl="alignNode1" presStyleIdx="0" presStyleCnt="3" custScaleX="185554"/>
      <dgm:spPr/>
      <dgm:t>
        <a:bodyPr/>
        <a:lstStyle/>
        <a:p>
          <a:endParaRPr lang="en-US"/>
        </a:p>
      </dgm:t>
    </dgm:pt>
    <dgm:pt modelId="{83103284-AD31-4451-8728-FA809B97C581}" type="pres">
      <dgm:prSet presAssocID="{8E4D45B3-5E05-4A09-BBC3-5788EE1FB032}" presName="adorn" presStyleLbl="fgAccFollowNode1" presStyleIdx="0" presStyleCnt="3" custLinFactX="2064" custLinFactNeighborX="100000" custLinFactNeighborY="-19544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47181296-FEB7-4C29-BA6F-74C3A9A30E95}" type="pres">
      <dgm:prSet presAssocID="{BC36C657-1734-4393-9533-DCDD097BA81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31E7D03-3AFF-4741-BB9E-2141ABC7BDFF}" type="pres">
      <dgm:prSet presAssocID="{10B930FE-8744-4C4A-A051-330EA48EC87F}" presName="compNode" presStyleCnt="0"/>
      <dgm:spPr/>
    </dgm:pt>
    <dgm:pt modelId="{CFE09489-314D-46D1-87A4-3AEBFA02CEAF}" type="pres">
      <dgm:prSet presAssocID="{10B930FE-8744-4C4A-A051-330EA48EC87F}" presName="childRect" presStyleLbl="bgAcc1" presStyleIdx="1" presStyleCnt="3" custScaleX="162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7C7DE-EE60-4590-BA35-578088535370}" type="pres">
      <dgm:prSet presAssocID="{10B930FE-8744-4C4A-A051-330EA48EC87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623C9-B0EB-4A7B-8C96-9ADF5F610E49}" type="pres">
      <dgm:prSet presAssocID="{10B930FE-8744-4C4A-A051-330EA48EC87F}" presName="parentRect" presStyleLbl="alignNode1" presStyleIdx="1" presStyleCnt="3" custScaleX="161792"/>
      <dgm:spPr/>
      <dgm:t>
        <a:bodyPr/>
        <a:lstStyle/>
        <a:p>
          <a:endParaRPr lang="en-US"/>
        </a:p>
      </dgm:t>
    </dgm:pt>
    <dgm:pt modelId="{7B8AA672-065E-4128-947D-36B030564B3E}" type="pres">
      <dgm:prSet presAssocID="{10B930FE-8744-4C4A-A051-330EA48EC87F}" presName="adorn" presStyleLbl="fgAccFollowNode1" presStyleIdx="1" presStyleCnt="3" custLinFactNeighborX="60804" custLinFactNeighborY="-17373"/>
      <dgm:spPr>
        <a:blipFill>
          <a:blip xmlns:r="http://schemas.openxmlformats.org/officeDocument/2006/relationships" r:embed="rId2"/>
          <a:srcRect/>
          <a:stretch>
            <a:fillRect l="-38000" r="-38000"/>
          </a:stretch>
        </a:blipFill>
      </dgm:spPr>
    </dgm:pt>
    <dgm:pt modelId="{11FE30C1-2CED-420D-8F52-4BD260E4C85D}" type="pres">
      <dgm:prSet presAssocID="{A7661443-9E15-4A59-B4E8-ED10A556B8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FC59C1-6F0C-48DD-BFD8-68B4616F1063}" type="pres">
      <dgm:prSet presAssocID="{4A0492B7-CCC9-4B60-868A-427D720C2DC0}" presName="compNode" presStyleCnt="0"/>
      <dgm:spPr/>
    </dgm:pt>
    <dgm:pt modelId="{B6EB48EC-31E0-45BC-9C7D-C52BFF535D42}" type="pres">
      <dgm:prSet presAssocID="{4A0492B7-CCC9-4B60-868A-427D720C2DC0}" presName="childRect" presStyleLbl="bgAcc1" presStyleIdx="2" presStyleCnt="3" custScaleX="195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AC58E-ED30-49E9-A7A7-7A0B0B87C636}" type="pres">
      <dgm:prSet presAssocID="{4A0492B7-CCC9-4B60-868A-427D720C2D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DC227-59C0-4AA9-9876-766ABEB9B13F}" type="pres">
      <dgm:prSet presAssocID="{4A0492B7-CCC9-4B60-868A-427D720C2DC0}" presName="parentRect" presStyleLbl="alignNode1" presStyleIdx="2" presStyleCnt="3" custScaleX="194677"/>
      <dgm:spPr/>
      <dgm:t>
        <a:bodyPr/>
        <a:lstStyle/>
        <a:p>
          <a:endParaRPr lang="en-US"/>
        </a:p>
      </dgm:t>
    </dgm:pt>
    <dgm:pt modelId="{5F42F128-36EA-42DF-8DB8-72A89470DDFB}" type="pres">
      <dgm:prSet presAssocID="{4A0492B7-CCC9-4B60-868A-427D720C2DC0}" presName="adorn" presStyleLbl="fgAccFollowNode1" presStyleIdx="2" presStyleCnt="3" custLinFactX="4236" custLinFactNeighborX="100000" custLinFactNeighborY="-15201"/>
      <dgm:spPr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</dgm:spPr>
    </dgm:pt>
  </dgm:ptLst>
  <dgm:cxnLst>
    <dgm:cxn modelId="{3C494820-22DD-443D-A09A-0C52DB27BE50}" type="presOf" srcId="{4A0492B7-CCC9-4B60-868A-427D720C2DC0}" destId="{D95DC227-59C0-4AA9-9876-766ABEB9B13F}" srcOrd="1" destOrd="0" presId="urn:microsoft.com/office/officeart/2005/8/layout/bList2"/>
    <dgm:cxn modelId="{9A719F1A-67C3-426F-9607-FF6DA58B5EDF}" type="presOf" srcId="{E572DAB3-287C-4068-AB49-E76B5A1016F6}" destId="{4B5772B7-B5D2-457A-86FF-E83FF1CB1375}" srcOrd="0" destOrd="0" presId="urn:microsoft.com/office/officeart/2005/8/layout/bList2"/>
    <dgm:cxn modelId="{F65E6E35-4AA7-4932-AEA6-0085E3F74A25}" type="presOf" srcId="{10B930FE-8744-4C4A-A051-330EA48EC87F}" destId="{6D2623C9-B0EB-4A7B-8C96-9ADF5F610E49}" srcOrd="1" destOrd="0" presId="urn:microsoft.com/office/officeart/2005/8/layout/bList2"/>
    <dgm:cxn modelId="{F8E5D2A1-1F5D-451D-9EF6-13C8F3E1D742}" type="presOf" srcId="{9F37E66A-F4D4-475B-8CE7-CF146C245456}" destId="{713EB197-085D-49C6-BD3E-ED599ED8FDF3}" srcOrd="0" destOrd="0" presId="urn:microsoft.com/office/officeart/2005/8/layout/bList2"/>
    <dgm:cxn modelId="{DD7BF78F-42EC-4A10-87BC-10F9A5AAA16D}" type="presOf" srcId="{3EC97633-83D2-40D4-B024-B97C56CF3F5D}" destId="{B6EB48EC-31E0-45BC-9C7D-C52BFF535D42}" srcOrd="0" destOrd="0" presId="urn:microsoft.com/office/officeart/2005/8/layout/bList2"/>
    <dgm:cxn modelId="{C2263186-553A-4FDE-9519-1A442E57DC68}" type="presOf" srcId="{15824C86-6549-461D-A3EF-58063CC2C3FE}" destId="{CFE09489-314D-46D1-87A4-3AEBFA02CEAF}" srcOrd="0" destOrd="0" presId="urn:microsoft.com/office/officeart/2005/8/layout/bList2"/>
    <dgm:cxn modelId="{93013123-7A21-41BF-B8F5-15FF3FE1316E}" type="presOf" srcId="{9FC6A462-D0BC-4123-8500-9BE4408E05D1}" destId="{713EB197-085D-49C6-BD3E-ED599ED8FDF3}" srcOrd="0" destOrd="2" presId="urn:microsoft.com/office/officeart/2005/8/layout/bList2"/>
    <dgm:cxn modelId="{EB574200-33A1-48A9-A17C-B85E5D4F7550}" srcId="{8E4D45B3-5E05-4A09-BBC3-5788EE1FB032}" destId="{9F37E66A-F4D4-475B-8CE7-CF146C245456}" srcOrd="0" destOrd="0" parTransId="{E3451CB1-2CA2-4746-A8D2-0BD2DCC0E189}" sibTransId="{647C2616-FFBD-4640-8D1F-48E35265C51D}"/>
    <dgm:cxn modelId="{E4C716B8-DC05-49EE-8A65-02B74DB590B1}" type="presOf" srcId="{A7661443-9E15-4A59-B4E8-ED10A556B800}" destId="{11FE30C1-2CED-420D-8F52-4BD260E4C85D}" srcOrd="0" destOrd="0" presId="urn:microsoft.com/office/officeart/2005/8/layout/bList2"/>
    <dgm:cxn modelId="{C116AFEB-A77F-459C-BDDA-F227B54D1F88}" srcId="{E572DAB3-287C-4068-AB49-E76B5A1016F6}" destId="{8E4D45B3-5E05-4A09-BBC3-5788EE1FB032}" srcOrd="0" destOrd="0" parTransId="{8488F591-BCAC-4940-A497-8078D0C7DFA4}" sibTransId="{BC36C657-1734-4393-9533-DCDD097BA81D}"/>
    <dgm:cxn modelId="{05D8B677-3A49-4EA0-9668-23BA7F70CC13}" srcId="{E572DAB3-287C-4068-AB49-E76B5A1016F6}" destId="{10B930FE-8744-4C4A-A051-330EA48EC87F}" srcOrd="1" destOrd="0" parTransId="{C1657195-7C2B-4A97-96B3-7039F8FF44E5}" sibTransId="{A7661443-9E15-4A59-B4E8-ED10A556B800}"/>
    <dgm:cxn modelId="{D77D64ED-4CD6-4E2A-A536-D15EF29A8130}" type="presOf" srcId="{4A0492B7-CCC9-4B60-868A-427D720C2DC0}" destId="{719AC58E-ED30-49E9-A7A7-7A0B0B87C636}" srcOrd="0" destOrd="0" presId="urn:microsoft.com/office/officeart/2005/8/layout/bList2"/>
    <dgm:cxn modelId="{A27BC260-42BD-4764-83A5-C693B49D371B}" srcId="{4A0492B7-CCC9-4B60-868A-427D720C2DC0}" destId="{3EC97633-83D2-40D4-B024-B97C56CF3F5D}" srcOrd="0" destOrd="0" parTransId="{CF2AA562-BCDC-4E19-A65B-4240461396D4}" sibTransId="{4A38806F-7F5E-4B9A-AF55-C261BE463EA4}"/>
    <dgm:cxn modelId="{D33CCB9E-3B8E-4F2C-9654-E88BA3616BAB}" srcId="{E572DAB3-287C-4068-AB49-E76B5A1016F6}" destId="{4A0492B7-CCC9-4B60-868A-427D720C2DC0}" srcOrd="2" destOrd="0" parTransId="{0CFE62A3-1201-4804-B5D6-F741C5049E2F}" sibTransId="{42F923DD-0ED9-47D6-B707-815B52C45213}"/>
    <dgm:cxn modelId="{B64147CB-C353-4802-A53C-CC6654358520}" srcId="{10B930FE-8744-4C4A-A051-330EA48EC87F}" destId="{15824C86-6549-461D-A3EF-58063CC2C3FE}" srcOrd="0" destOrd="0" parTransId="{E021B988-58B6-4102-A141-AE94C6E7A801}" sibTransId="{87FE99BC-47EC-4CD7-9078-7E3F46EF0FD6}"/>
    <dgm:cxn modelId="{73D0390E-96B9-427C-9EEE-E231D13AAFB7}" srcId="{8E4D45B3-5E05-4A09-BBC3-5788EE1FB032}" destId="{ECA6C434-5B86-4B7A-96DC-16A423EAAB30}" srcOrd="1" destOrd="0" parTransId="{74117955-2A8F-43C6-A672-EEBBF4AD9147}" sibTransId="{C0A7E3F2-ED97-4DBC-9AC2-A31B0C46EA9B}"/>
    <dgm:cxn modelId="{B9CD3D26-E989-45D4-AE0E-0F9638247F46}" type="presOf" srcId="{8E4D45B3-5E05-4A09-BBC3-5788EE1FB032}" destId="{AE91FF89-D037-4210-982D-12925F060918}" srcOrd="1" destOrd="0" presId="urn:microsoft.com/office/officeart/2005/8/layout/bList2"/>
    <dgm:cxn modelId="{50F3A012-3280-4D61-B261-C1DEEE2B6765}" type="presOf" srcId="{BC36C657-1734-4393-9533-DCDD097BA81D}" destId="{47181296-FEB7-4C29-BA6F-74C3A9A30E95}" srcOrd="0" destOrd="0" presId="urn:microsoft.com/office/officeart/2005/8/layout/bList2"/>
    <dgm:cxn modelId="{6CACF1DC-EAF6-461B-B013-6FE24EFFF6D8}" type="presOf" srcId="{ECA6C434-5B86-4B7A-96DC-16A423EAAB30}" destId="{713EB197-085D-49C6-BD3E-ED599ED8FDF3}" srcOrd="0" destOrd="1" presId="urn:microsoft.com/office/officeart/2005/8/layout/bList2"/>
    <dgm:cxn modelId="{AB4D8D59-69B8-43F8-A3B4-1D50101925D4}" type="presOf" srcId="{10B930FE-8744-4C4A-A051-330EA48EC87F}" destId="{CDA7C7DE-EE60-4590-BA35-578088535370}" srcOrd="0" destOrd="0" presId="urn:microsoft.com/office/officeart/2005/8/layout/bList2"/>
    <dgm:cxn modelId="{F52716A5-45FB-497C-8939-3F635A9EB629}" type="presOf" srcId="{8E4D45B3-5E05-4A09-BBC3-5788EE1FB032}" destId="{84719BD6-78F7-4841-A5B4-B87986EA3125}" srcOrd="0" destOrd="0" presId="urn:microsoft.com/office/officeart/2005/8/layout/bList2"/>
    <dgm:cxn modelId="{D93AD099-2669-4CC3-B4CA-1CF757B6E199}" srcId="{8E4D45B3-5E05-4A09-BBC3-5788EE1FB032}" destId="{9FC6A462-D0BC-4123-8500-9BE4408E05D1}" srcOrd="2" destOrd="0" parTransId="{50793C40-E13C-428C-8409-B912C07A9E3A}" sibTransId="{7C4328DA-27A5-42EB-9C9F-B41821F7A4DA}"/>
    <dgm:cxn modelId="{1B433F94-A49E-4333-9D1D-C217CD6D0D65}" type="presParOf" srcId="{4B5772B7-B5D2-457A-86FF-E83FF1CB1375}" destId="{2FBB6CF1-9506-4E65-AFFE-2A07DBF0BF62}" srcOrd="0" destOrd="0" presId="urn:microsoft.com/office/officeart/2005/8/layout/bList2"/>
    <dgm:cxn modelId="{64A81EA5-94BE-4811-A543-60169322D547}" type="presParOf" srcId="{2FBB6CF1-9506-4E65-AFFE-2A07DBF0BF62}" destId="{713EB197-085D-49C6-BD3E-ED599ED8FDF3}" srcOrd="0" destOrd="0" presId="urn:microsoft.com/office/officeart/2005/8/layout/bList2"/>
    <dgm:cxn modelId="{933D58C6-CAFD-43A4-8528-96E2337466F5}" type="presParOf" srcId="{2FBB6CF1-9506-4E65-AFFE-2A07DBF0BF62}" destId="{84719BD6-78F7-4841-A5B4-B87986EA3125}" srcOrd="1" destOrd="0" presId="urn:microsoft.com/office/officeart/2005/8/layout/bList2"/>
    <dgm:cxn modelId="{000B62D7-2267-4D21-A082-67C1D9A591D0}" type="presParOf" srcId="{2FBB6CF1-9506-4E65-AFFE-2A07DBF0BF62}" destId="{AE91FF89-D037-4210-982D-12925F060918}" srcOrd="2" destOrd="0" presId="urn:microsoft.com/office/officeart/2005/8/layout/bList2"/>
    <dgm:cxn modelId="{75932A4D-F5A6-446A-9FEA-656BDF1D0F4E}" type="presParOf" srcId="{2FBB6CF1-9506-4E65-AFFE-2A07DBF0BF62}" destId="{83103284-AD31-4451-8728-FA809B97C581}" srcOrd="3" destOrd="0" presId="urn:microsoft.com/office/officeart/2005/8/layout/bList2"/>
    <dgm:cxn modelId="{1907BAD6-28BB-4CAE-A17A-7ECA7846AF28}" type="presParOf" srcId="{4B5772B7-B5D2-457A-86FF-E83FF1CB1375}" destId="{47181296-FEB7-4C29-BA6F-74C3A9A30E95}" srcOrd="1" destOrd="0" presId="urn:microsoft.com/office/officeart/2005/8/layout/bList2"/>
    <dgm:cxn modelId="{0D405013-23A3-4986-9AB9-821D1758A36C}" type="presParOf" srcId="{4B5772B7-B5D2-457A-86FF-E83FF1CB1375}" destId="{F31E7D03-3AFF-4741-BB9E-2141ABC7BDFF}" srcOrd="2" destOrd="0" presId="urn:microsoft.com/office/officeart/2005/8/layout/bList2"/>
    <dgm:cxn modelId="{CF1EABA5-19CC-4A7E-A73D-4E475080921C}" type="presParOf" srcId="{F31E7D03-3AFF-4741-BB9E-2141ABC7BDFF}" destId="{CFE09489-314D-46D1-87A4-3AEBFA02CEAF}" srcOrd="0" destOrd="0" presId="urn:microsoft.com/office/officeart/2005/8/layout/bList2"/>
    <dgm:cxn modelId="{0CACB81F-FC70-409A-A5A5-54E64ADE31F6}" type="presParOf" srcId="{F31E7D03-3AFF-4741-BB9E-2141ABC7BDFF}" destId="{CDA7C7DE-EE60-4590-BA35-578088535370}" srcOrd="1" destOrd="0" presId="urn:microsoft.com/office/officeart/2005/8/layout/bList2"/>
    <dgm:cxn modelId="{0F4E979C-F894-4A7F-BDA7-4443A02925DE}" type="presParOf" srcId="{F31E7D03-3AFF-4741-BB9E-2141ABC7BDFF}" destId="{6D2623C9-B0EB-4A7B-8C96-9ADF5F610E49}" srcOrd="2" destOrd="0" presId="urn:microsoft.com/office/officeart/2005/8/layout/bList2"/>
    <dgm:cxn modelId="{0CCA1754-52E3-4379-B06C-E00A3D3F90EA}" type="presParOf" srcId="{F31E7D03-3AFF-4741-BB9E-2141ABC7BDFF}" destId="{7B8AA672-065E-4128-947D-36B030564B3E}" srcOrd="3" destOrd="0" presId="urn:microsoft.com/office/officeart/2005/8/layout/bList2"/>
    <dgm:cxn modelId="{06C35C18-B1F4-4A14-93AB-553DE9843E45}" type="presParOf" srcId="{4B5772B7-B5D2-457A-86FF-E83FF1CB1375}" destId="{11FE30C1-2CED-420D-8F52-4BD260E4C85D}" srcOrd="3" destOrd="0" presId="urn:microsoft.com/office/officeart/2005/8/layout/bList2"/>
    <dgm:cxn modelId="{51F77D0C-3FA3-49EB-A89B-BDBA5621DF76}" type="presParOf" srcId="{4B5772B7-B5D2-457A-86FF-E83FF1CB1375}" destId="{DBFC59C1-6F0C-48DD-BFD8-68B4616F1063}" srcOrd="4" destOrd="0" presId="urn:microsoft.com/office/officeart/2005/8/layout/bList2"/>
    <dgm:cxn modelId="{D7A9079C-7E8D-4D7A-8216-DBEE3E3CC61F}" type="presParOf" srcId="{DBFC59C1-6F0C-48DD-BFD8-68B4616F1063}" destId="{B6EB48EC-31E0-45BC-9C7D-C52BFF535D42}" srcOrd="0" destOrd="0" presId="urn:microsoft.com/office/officeart/2005/8/layout/bList2"/>
    <dgm:cxn modelId="{8BD0BA8F-6727-4F29-9AAC-93E5C2B4E7C0}" type="presParOf" srcId="{DBFC59C1-6F0C-48DD-BFD8-68B4616F1063}" destId="{719AC58E-ED30-49E9-A7A7-7A0B0B87C636}" srcOrd="1" destOrd="0" presId="urn:microsoft.com/office/officeart/2005/8/layout/bList2"/>
    <dgm:cxn modelId="{DCE5F9AB-5F66-4F9C-91E1-A879AE6F5B69}" type="presParOf" srcId="{DBFC59C1-6F0C-48DD-BFD8-68B4616F1063}" destId="{D95DC227-59C0-4AA9-9876-766ABEB9B13F}" srcOrd="2" destOrd="0" presId="urn:microsoft.com/office/officeart/2005/8/layout/bList2"/>
    <dgm:cxn modelId="{5BEC86F9-9F7F-4FEB-B35E-89F41A11941E}" type="presParOf" srcId="{DBFC59C1-6F0C-48DD-BFD8-68B4616F1063}" destId="{5F42F128-36EA-42DF-8DB8-72A89470DDF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29D96-C8ED-4672-8B30-3AD6CB46AFC8}" type="doc">
      <dgm:prSet loTypeId="urn:microsoft.com/office/officeart/2005/8/layout/b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78ECBE6-6A43-47A8-B22C-EBBF18431DDA}">
      <dgm:prSet phldrT="[Text]" custT="1"/>
      <dgm:spPr/>
      <dgm:t>
        <a:bodyPr/>
        <a:lstStyle/>
        <a:p>
          <a:r>
            <a:rPr lang="en-US" sz="1200" b="1" dirty="0"/>
            <a:t>Healthcare</a:t>
          </a:r>
          <a:endParaRPr lang="en-US" sz="1000" b="1" dirty="0"/>
        </a:p>
      </dgm:t>
    </dgm:pt>
    <dgm:pt modelId="{BFE998EF-85AB-42FD-93A8-D47D877FCE43}" type="parTrans" cxnId="{7B7E2651-CB24-4191-AEB2-AB2078B82820}">
      <dgm:prSet/>
      <dgm:spPr/>
      <dgm:t>
        <a:bodyPr/>
        <a:lstStyle/>
        <a:p>
          <a:endParaRPr lang="en-US" sz="1000"/>
        </a:p>
      </dgm:t>
    </dgm:pt>
    <dgm:pt modelId="{74D46C66-D31B-4CE1-8EBA-28090600FF3C}" type="sibTrans" cxnId="{7B7E2651-CB24-4191-AEB2-AB2078B82820}">
      <dgm:prSet/>
      <dgm:spPr/>
      <dgm:t>
        <a:bodyPr/>
        <a:lstStyle/>
        <a:p>
          <a:endParaRPr lang="en-US" sz="1000"/>
        </a:p>
      </dgm:t>
    </dgm:pt>
    <dgm:pt modelId="{B10BEACF-A37B-4EA2-9FF6-894EAD78E756}">
      <dgm:prSet phldrT="[Text]" custT="1"/>
      <dgm:spPr/>
      <dgm:t>
        <a:bodyPr/>
        <a:lstStyle/>
        <a:p>
          <a:r>
            <a:rPr lang="en-US" sz="1500" dirty="0"/>
            <a:t>Admitted to hospital 3 times in last 90 days</a:t>
          </a:r>
        </a:p>
      </dgm:t>
    </dgm:pt>
    <dgm:pt modelId="{D74A7611-1B5F-4B60-9A78-1E7850635BAA}" type="parTrans" cxnId="{BA0FF293-9101-4DE6-827C-CE1AD05F0BD0}">
      <dgm:prSet/>
      <dgm:spPr/>
      <dgm:t>
        <a:bodyPr/>
        <a:lstStyle/>
        <a:p>
          <a:endParaRPr lang="en-US" sz="1000"/>
        </a:p>
      </dgm:t>
    </dgm:pt>
    <dgm:pt modelId="{E1D3D7A7-DE6D-4160-8CDB-3AB8C066C1E1}" type="sibTrans" cxnId="{BA0FF293-9101-4DE6-827C-CE1AD05F0BD0}">
      <dgm:prSet/>
      <dgm:spPr/>
      <dgm:t>
        <a:bodyPr/>
        <a:lstStyle/>
        <a:p>
          <a:endParaRPr lang="en-US" sz="1000"/>
        </a:p>
      </dgm:t>
    </dgm:pt>
    <dgm:pt modelId="{0507C51F-9ECA-4AEF-B5BA-4381C4668517}">
      <dgm:prSet phldrT="[Text]" custT="1"/>
      <dgm:spPr/>
      <dgm:t>
        <a:bodyPr/>
        <a:lstStyle/>
        <a:p>
          <a:r>
            <a:rPr lang="en-US" sz="1200" b="1" dirty="0"/>
            <a:t>Corrections</a:t>
          </a:r>
          <a:endParaRPr lang="en-US" sz="1000" b="1" dirty="0"/>
        </a:p>
      </dgm:t>
    </dgm:pt>
    <dgm:pt modelId="{04EE7458-39AF-4466-8167-8668B848CDC1}" type="parTrans" cxnId="{E3C6887D-702A-43AD-996A-A3D87DA4DD3D}">
      <dgm:prSet/>
      <dgm:spPr/>
      <dgm:t>
        <a:bodyPr/>
        <a:lstStyle/>
        <a:p>
          <a:endParaRPr lang="en-US" sz="1000"/>
        </a:p>
      </dgm:t>
    </dgm:pt>
    <dgm:pt modelId="{0E3CEDDC-124B-423C-A6EC-35D35EBA1960}" type="sibTrans" cxnId="{E3C6887D-702A-43AD-996A-A3D87DA4DD3D}">
      <dgm:prSet/>
      <dgm:spPr/>
      <dgm:t>
        <a:bodyPr/>
        <a:lstStyle/>
        <a:p>
          <a:endParaRPr lang="en-US" sz="1000"/>
        </a:p>
      </dgm:t>
    </dgm:pt>
    <dgm:pt modelId="{58D18CAC-F1AF-4DF6-9187-9D9C9BF89725}">
      <dgm:prSet phldrT="[Text]" custT="1"/>
      <dgm:spPr/>
      <dgm:t>
        <a:bodyPr/>
        <a:lstStyle/>
        <a:p>
          <a:r>
            <a:rPr lang="en-US" sz="1500" dirty="0"/>
            <a:t>Went to jail 4 times in the last year</a:t>
          </a:r>
        </a:p>
      </dgm:t>
    </dgm:pt>
    <dgm:pt modelId="{FECFA4BF-AA34-416A-BBF7-50736ED87E74}" type="parTrans" cxnId="{CC64985F-6AAD-42C0-8CA3-090B1DAC2235}">
      <dgm:prSet/>
      <dgm:spPr/>
      <dgm:t>
        <a:bodyPr/>
        <a:lstStyle/>
        <a:p>
          <a:endParaRPr lang="en-US" sz="1000"/>
        </a:p>
      </dgm:t>
    </dgm:pt>
    <dgm:pt modelId="{52613246-A37E-43B7-A4C5-8205B34D714E}" type="sibTrans" cxnId="{CC64985F-6AAD-42C0-8CA3-090B1DAC2235}">
      <dgm:prSet/>
      <dgm:spPr/>
      <dgm:t>
        <a:bodyPr/>
        <a:lstStyle/>
        <a:p>
          <a:endParaRPr lang="en-US" sz="1000"/>
        </a:p>
      </dgm:t>
    </dgm:pt>
    <dgm:pt modelId="{82F81BD8-8782-419C-99E4-B3A321F55974}">
      <dgm:prSet phldrT="[Text]" custT="1"/>
      <dgm:spPr/>
      <dgm:t>
        <a:bodyPr/>
        <a:lstStyle/>
        <a:p>
          <a:r>
            <a:rPr lang="en-US" sz="1200" b="1" dirty="0"/>
            <a:t>Homelessness</a:t>
          </a:r>
          <a:endParaRPr lang="en-US" sz="1000" b="1" dirty="0"/>
        </a:p>
      </dgm:t>
    </dgm:pt>
    <dgm:pt modelId="{0941DADE-FB68-4BAF-B786-6449FF733A27}" type="parTrans" cxnId="{9EA52405-3A68-4E15-9D70-C91F4AD00A9A}">
      <dgm:prSet/>
      <dgm:spPr/>
      <dgm:t>
        <a:bodyPr/>
        <a:lstStyle/>
        <a:p>
          <a:endParaRPr lang="en-US" sz="1000"/>
        </a:p>
      </dgm:t>
    </dgm:pt>
    <dgm:pt modelId="{83A057BD-5008-42BF-9BD8-7D40D5B84DCA}" type="sibTrans" cxnId="{9EA52405-3A68-4E15-9D70-C91F4AD00A9A}">
      <dgm:prSet/>
      <dgm:spPr/>
      <dgm:t>
        <a:bodyPr/>
        <a:lstStyle/>
        <a:p>
          <a:endParaRPr lang="en-US" sz="1000"/>
        </a:p>
      </dgm:t>
    </dgm:pt>
    <dgm:pt modelId="{F6D87D44-C202-441E-82D0-EDE38EAEC44E}">
      <dgm:prSet phldrT="[Text]" custT="1"/>
      <dgm:spPr/>
      <dgm:t>
        <a:bodyPr/>
        <a:lstStyle/>
        <a:p>
          <a:r>
            <a:rPr lang="en-US" sz="1600" dirty="0"/>
            <a:t>Length of homelessness</a:t>
          </a:r>
        </a:p>
      </dgm:t>
    </dgm:pt>
    <dgm:pt modelId="{0B2E8898-7669-40E7-84CB-3E04EF7C14E5}" type="parTrans" cxnId="{A6D50C40-A766-464D-AE70-A319F3B84FFE}">
      <dgm:prSet/>
      <dgm:spPr/>
      <dgm:t>
        <a:bodyPr/>
        <a:lstStyle/>
        <a:p>
          <a:endParaRPr lang="en-US" sz="1000"/>
        </a:p>
      </dgm:t>
    </dgm:pt>
    <dgm:pt modelId="{B69CF290-4368-474C-84AB-A7CC9A7D7E94}" type="sibTrans" cxnId="{A6D50C40-A766-464D-AE70-A319F3B84FFE}">
      <dgm:prSet/>
      <dgm:spPr/>
      <dgm:t>
        <a:bodyPr/>
        <a:lstStyle/>
        <a:p>
          <a:endParaRPr lang="en-US" sz="1000"/>
        </a:p>
      </dgm:t>
    </dgm:pt>
    <dgm:pt modelId="{FA529750-D9D7-449E-B5F6-7B812816305B}">
      <dgm:prSet phldrT="[Text]" custT="1"/>
      <dgm:spPr/>
      <dgm:t>
        <a:bodyPr/>
        <a:lstStyle/>
        <a:p>
          <a:r>
            <a:rPr lang="en-US" sz="1600" dirty="0"/>
            <a:t>Length of shelter stay</a:t>
          </a:r>
        </a:p>
      </dgm:t>
    </dgm:pt>
    <dgm:pt modelId="{D36804A6-580C-4E6F-BBFD-6505F1311724}" type="parTrans" cxnId="{DA090803-B51A-4B37-9BFF-D1E7FEE45B9E}">
      <dgm:prSet/>
      <dgm:spPr/>
      <dgm:t>
        <a:bodyPr/>
        <a:lstStyle/>
        <a:p>
          <a:endParaRPr lang="en-US" sz="1000"/>
        </a:p>
      </dgm:t>
    </dgm:pt>
    <dgm:pt modelId="{5143A61D-4867-4DC5-AEC6-1559EDC782A5}" type="sibTrans" cxnId="{DA090803-B51A-4B37-9BFF-D1E7FEE45B9E}">
      <dgm:prSet/>
      <dgm:spPr/>
      <dgm:t>
        <a:bodyPr/>
        <a:lstStyle/>
        <a:p>
          <a:endParaRPr lang="en-US" sz="1000"/>
        </a:p>
      </dgm:t>
    </dgm:pt>
    <dgm:pt modelId="{3D463297-D15E-4A91-AB92-96D20113F184}">
      <dgm:prSet phldrT="[Text]" custT="1"/>
      <dgm:spPr/>
      <dgm:t>
        <a:bodyPr/>
        <a:lstStyle/>
        <a:p>
          <a:r>
            <a:rPr lang="en-US" sz="1600" dirty="0"/>
            <a:t>Chronic homelessness</a:t>
          </a:r>
        </a:p>
      </dgm:t>
    </dgm:pt>
    <dgm:pt modelId="{65011C07-EDD3-4C0F-A53E-96ED75103F0C}" type="parTrans" cxnId="{BCB99CCB-0088-49ED-8218-C90F180DCED1}">
      <dgm:prSet/>
      <dgm:spPr/>
      <dgm:t>
        <a:bodyPr/>
        <a:lstStyle/>
        <a:p>
          <a:endParaRPr lang="en-US"/>
        </a:p>
      </dgm:t>
    </dgm:pt>
    <dgm:pt modelId="{99E4C560-1103-4927-8827-ABE06C609C2B}" type="sibTrans" cxnId="{BCB99CCB-0088-49ED-8218-C90F180DCED1}">
      <dgm:prSet/>
      <dgm:spPr/>
      <dgm:t>
        <a:bodyPr/>
        <a:lstStyle/>
        <a:p>
          <a:endParaRPr lang="en-US"/>
        </a:p>
      </dgm:t>
    </dgm:pt>
    <dgm:pt modelId="{F69B2D96-DFB5-4FB8-AFD7-6E981EFE458E}">
      <dgm:prSet phldrT="[Text]" custT="1"/>
      <dgm:spPr/>
      <dgm:t>
        <a:bodyPr/>
        <a:lstStyle/>
        <a:p>
          <a:r>
            <a:rPr lang="en-US" sz="1500" dirty="0"/>
            <a:t>Frequent, short incarcerations</a:t>
          </a:r>
        </a:p>
      </dgm:t>
    </dgm:pt>
    <dgm:pt modelId="{9C9CCE72-BB68-402B-BA0A-83992810DFEC}" type="parTrans" cxnId="{15E46B82-9EE2-4143-8040-DAB630D47037}">
      <dgm:prSet/>
      <dgm:spPr/>
      <dgm:t>
        <a:bodyPr/>
        <a:lstStyle/>
        <a:p>
          <a:endParaRPr lang="en-US"/>
        </a:p>
      </dgm:t>
    </dgm:pt>
    <dgm:pt modelId="{529167C3-363F-426E-A1FE-36AD8771BE3F}" type="sibTrans" cxnId="{15E46B82-9EE2-4143-8040-DAB630D47037}">
      <dgm:prSet/>
      <dgm:spPr/>
      <dgm:t>
        <a:bodyPr/>
        <a:lstStyle/>
        <a:p>
          <a:endParaRPr lang="en-US"/>
        </a:p>
      </dgm:t>
    </dgm:pt>
    <dgm:pt modelId="{1630273B-E149-46AE-B025-1883725DE01B}">
      <dgm:prSet phldrT="[Text]" custT="1"/>
      <dgm:spPr/>
      <dgm:t>
        <a:bodyPr/>
        <a:lstStyle/>
        <a:p>
          <a:r>
            <a:rPr lang="en-US" sz="1500" dirty="0"/>
            <a:t>Mental health related incarcerations</a:t>
          </a:r>
        </a:p>
      </dgm:t>
    </dgm:pt>
    <dgm:pt modelId="{C5CEC118-BC7E-4E37-8B00-8443EF51EA46}" type="parTrans" cxnId="{DDAD018A-4C18-48DE-92E5-BB04B36B80B6}">
      <dgm:prSet/>
      <dgm:spPr/>
      <dgm:t>
        <a:bodyPr/>
        <a:lstStyle/>
        <a:p>
          <a:endParaRPr lang="en-US"/>
        </a:p>
      </dgm:t>
    </dgm:pt>
    <dgm:pt modelId="{7A4A8254-8E5F-402C-A23E-0368B0EBD927}" type="sibTrans" cxnId="{DDAD018A-4C18-48DE-92E5-BB04B36B80B6}">
      <dgm:prSet/>
      <dgm:spPr/>
      <dgm:t>
        <a:bodyPr/>
        <a:lstStyle/>
        <a:p>
          <a:endParaRPr lang="en-US"/>
        </a:p>
      </dgm:t>
    </dgm:pt>
    <dgm:pt modelId="{5A6986E3-F621-435F-8A14-E3235632D338}">
      <dgm:prSet phldrT="[Text]" custT="1"/>
      <dgm:spPr/>
      <dgm:t>
        <a:bodyPr/>
        <a:lstStyle/>
        <a:p>
          <a:r>
            <a:rPr lang="en-US" sz="1500" dirty="0"/>
            <a:t>Repeated and frequent visits to emergency departments</a:t>
          </a:r>
        </a:p>
      </dgm:t>
    </dgm:pt>
    <dgm:pt modelId="{4D3946C7-00EF-40A2-9516-574CA0F1178E}" type="parTrans" cxnId="{D6E39D22-BA0E-47FD-B274-275134A6E9D8}">
      <dgm:prSet/>
      <dgm:spPr/>
      <dgm:t>
        <a:bodyPr/>
        <a:lstStyle/>
        <a:p>
          <a:endParaRPr lang="en-US"/>
        </a:p>
      </dgm:t>
    </dgm:pt>
    <dgm:pt modelId="{61A68F5A-228D-4DF6-8491-70239329CEC3}" type="sibTrans" cxnId="{D6E39D22-BA0E-47FD-B274-275134A6E9D8}">
      <dgm:prSet/>
      <dgm:spPr/>
      <dgm:t>
        <a:bodyPr/>
        <a:lstStyle/>
        <a:p>
          <a:endParaRPr lang="en-US"/>
        </a:p>
      </dgm:t>
    </dgm:pt>
    <dgm:pt modelId="{CCFA46D1-C7B2-4655-BF9E-0DF9CAD67EA7}" type="pres">
      <dgm:prSet presAssocID="{29D29D96-C8ED-4672-8B30-3AD6CB46AFC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36D192-6D60-4726-99F3-590ADF9F8244}" type="pres">
      <dgm:prSet presAssocID="{C78ECBE6-6A43-47A8-B22C-EBBF18431DDA}" presName="compNode" presStyleCnt="0"/>
      <dgm:spPr/>
    </dgm:pt>
    <dgm:pt modelId="{F9C2EFD4-2E0A-48C8-8EE7-5DCC6A6313D0}" type="pres">
      <dgm:prSet presAssocID="{C78ECBE6-6A43-47A8-B22C-EBBF18431DDA}" presName="childRect" presStyleLbl="bgAcc1" presStyleIdx="0" presStyleCnt="3" custScaleX="1443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0C2E2-AF0F-4701-991A-1936C0B1DBCC}" type="pres">
      <dgm:prSet presAssocID="{C78ECBE6-6A43-47A8-B22C-EBBF18431D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DEDF7-1838-4183-A898-2A7CD83C4D76}" type="pres">
      <dgm:prSet presAssocID="{C78ECBE6-6A43-47A8-B22C-EBBF18431DDA}" presName="parentRect" presStyleLbl="alignNode1" presStyleIdx="0" presStyleCnt="3" custScaleX="144976"/>
      <dgm:spPr/>
      <dgm:t>
        <a:bodyPr/>
        <a:lstStyle/>
        <a:p>
          <a:endParaRPr lang="en-US"/>
        </a:p>
      </dgm:t>
    </dgm:pt>
    <dgm:pt modelId="{A5317B5F-2DDB-4C4A-B69F-5C97D3796A64}" type="pres">
      <dgm:prSet presAssocID="{C78ECBE6-6A43-47A8-B22C-EBBF18431DDA}" presName="adorn" presStyleLbl="fgAccFollowNode1" presStyleIdx="0" presStyleCnt="3" custLinFactNeighborX="16240" custLinFactNeighborY="-19849"/>
      <dgm:spPr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</dgm:spPr>
    </dgm:pt>
    <dgm:pt modelId="{31024CF9-53E4-4ADC-B205-07BD787CCD28}" type="pres">
      <dgm:prSet presAssocID="{74D46C66-D31B-4CE1-8EBA-28090600FF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244CA73-9C20-4366-88A4-FF1D3C3E3821}" type="pres">
      <dgm:prSet presAssocID="{0507C51F-9ECA-4AEF-B5BA-4381C4668517}" presName="compNode" presStyleCnt="0"/>
      <dgm:spPr/>
    </dgm:pt>
    <dgm:pt modelId="{71C39CE7-3004-4A40-8968-ED732DAE0F79}" type="pres">
      <dgm:prSet presAssocID="{0507C51F-9ECA-4AEF-B5BA-4381C4668517}" presName="childRect" presStyleLbl="bgAcc1" presStyleIdx="1" presStyleCnt="3" custScaleX="162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1726D-CF9D-4AD6-93FC-6445EA6991D9}" type="pres">
      <dgm:prSet presAssocID="{0507C51F-9ECA-4AEF-B5BA-4381C466851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DD388-C837-45D3-87AD-9305EB3F413A}" type="pres">
      <dgm:prSet presAssocID="{0507C51F-9ECA-4AEF-B5BA-4381C4668517}" presName="parentRect" presStyleLbl="alignNode1" presStyleIdx="1" presStyleCnt="3" custScaleX="164093"/>
      <dgm:spPr/>
      <dgm:t>
        <a:bodyPr/>
        <a:lstStyle/>
        <a:p>
          <a:endParaRPr lang="en-US"/>
        </a:p>
      </dgm:t>
    </dgm:pt>
    <dgm:pt modelId="{C963A2CD-779B-4214-A372-DB0F36A40100}" type="pres">
      <dgm:prSet presAssocID="{0507C51F-9ECA-4AEF-B5BA-4381C4668517}" presName="adorn" presStyleLbl="fgAccFollowNode1" presStyleIdx="1" presStyleCnt="3" custLinFactNeighborX="57743" custLinFactNeighborY="-16240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8D6ACA09-7EA5-4FC0-8F73-32D7DCA4978D}" type="pres">
      <dgm:prSet presAssocID="{0E3CEDDC-124B-423C-A6EC-35D35EBA19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A1B7B8B-A361-47B0-BADD-C43BB01CD40A}" type="pres">
      <dgm:prSet presAssocID="{82F81BD8-8782-419C-99E4-B3A321F55974}" presName="compNode" presStyleCnt="0"/>
      <dgm:spPr/>
    </dgm:pt>
    <dgm:pt modelId="{3A4333C5-D3CF-4923-B4AF-4DAD238BC304}" type="pres">
      <dgm:prSet presAssocID="{82F81BD8-8782-419C-99E4-B3A321F55974}" presName="childRect" presStyleLbl="bgAcc1" presStyleIdx="2" presStyleCnt="3" custScaleX="153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800AC-CA03-4CD8-8A40-4426DCE76149}" type="pres">
      <dgm:prSet presAssocID="{82F81BD8-8782-419C-99E4-B3A321F559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C0E0B-4030-4090-A655-4F64F6F8F67C}" type="pres">
      <dgm:prSet presAssocID="{82F81BD8-8782-419C-99E4-B3A321F55974}" presName="parentRect" presStyleLbl="alignNode1" presStyleIdx="2" presStyleCnt="3" custScaleX="153547"/>
      <dgm:spPr/>
      <dgm:t>
        <a:bodyPr/>
        <a:lstStyle/>
        <a:p>
          <a:endParaRPr lang="en-US"/>
        </a:p>
      </dgm:t>
    </dgm:pt>
    <dgm:pt modelId="{80F6D7EB-5822-400E-8D54-A824AD5FDE61}" type="pres">
      <dgm:prSet presAssocID="{82F81BD8-8782-419C-99E4-B3A321F55974}" presName="adorn" presStyleLbl="fgAccFollowNode1" presStyleIdx="2" presStyleCnt="3" custLinFactNeighborX="41503" custLinFactNeighborY="-18045"/>
      <dgm:spPr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</dgm:ptLst>
  <dgm:cxnLst>
    <dgm:cxn modelId="{D6862BBB-4EEA-42E2-A859-9310B2D922DC}" type="presOf" srcId="{F6D87D44-C202-441E-82D0-EDE38EAEC44E}" destId="{3A4333C5-D3CF-4923-B4AF-4DAD238BC304}" srcOrd="0" destOrd="0" presId="urn:microsoft.com/office/officeart/2005/8/layout/bList2"/>
    <dgm:cxn modelId="{7B7E2651-CB24-4191-AEB2-AB2078B82820}" srcId="{29D29D96-C8ED-4672-8B30-3AD6CB46AFC8}" destId="{C78ECBE6-6A43-47A8-B22C-EBBF18431DDA}" srcOrd="0" destOrd="0" parTransId="{BFE998EF-85AB-42FD-93A8-D47D877FCE43}" sibTransId="{74D46C66-D31B-4CE1-8EBA-28090600FF3C}"/>
    <dgm:cxn modelId="{BCB99CCB-0088-49ED-8218-C90F180DCED1}" srcId="{82F81BD8-8782-419C-99E4-B3A321F55974}" destId="{3D463297-D15E-4A91-AB92-96D20113F184}" srcOrd="2" destOrd="0" parTransId="{65011C07-EDD3-4C0F-A53E-96ED75103F0C}" sibTransId="{99E4C560-1103-4927-8827-ABE06C609C2B}"/>
    <dgm:cxn modelId="{5C34986C-BD3B-4696-A7E6-3044FCDA7708}" type="presOf" srcId="{29D29D96-C8ED-4672-8B30-3AD6CB46AFC8}" destId="{CCFA46D1-C7B2-4655-BF9E-0DF9CAD67EA7}" srcOrd="0" destOrd="0" presId="urn:microsoft.com/office/officeart/2005/8/layout/bList2"/>
    <dgm:cxn modelId="{2E5005D0-1102-4304-B4C1-8D798FCDC257}" type="presOf" srcId="{74D46C66-D31B-4CE1-8EBA-28090600FF3C}" destId="{31024CF9-53E4-4ADC-B205-07BD787CCD28}" srcOrd="0" destOrd="0" presId="urn:microsoft.com/office/officeart/2005/8/layout/bList2"/>
    <dgm:cxn modelId="{2AB56C33-449B-4873-95EF-D49418C04362}" type="presOf" srcId="{82F81BD8-8782-419C-99E4-B3A321F55974}" destId="{762C0E0B-4030-4090-A655-4F64F6F8F67C}" srcOrd="1" destOrd="0" presId="urn:microsoft.com/office/officeart/2005/8/layout/bList2"/>
    <dgm:cxn modelId="{DDAD018A-4C18-48DE-92E5-BB04B36B80B6}" srcId="{0507C51F-9ECA-4AEF-B5BA-4381C4668517}" destId="{1630273B-E149-46AE-B025-1883725DE01B}" srcOrd="2" destOrd="0" parTransId="{C5CEC118-BC7E-4E37-8B00-8443EF51EA46}" sibTransId="{7A4A8254-8E5F-402C-A23E-0368B0EBD927}"/>
    <dgm:cxn modelId="{7EA9ABB7-4D88-47E9-AD68-4141FD12B145}" type="presOf" srcId="{C78ECBE6-6A43-47A8-B22C-EBBF18431DDA}" destId="{52C0C2E2-AF0F-4701-991A-1936C0B1DBCC}" srcOrd="0" destOrd="0" presId="urn:microsoft.com/office/officeart/2005/8/layout/bList2"/>
    <dgm:cxn modelId="{6241AB80-2E49-4991-A158-B9A36323F800}" type="presOf" srcId="{3D463297-D15E-4A91-AB92-96D20113F184}" destId="{3A4333C5-D3CF-4923-B4AF-4DAD238BC304}" srcOrd="0" destOrd="2" presId="urn:microsoft.com/office/officeart/2005/8/layout/bList2"/>
    <dgm:cxn modelId="{430A4A90-E26A-47B1-B757-F1D1A0A2370F}" type="presOf" srcId="{5A6986E3-F621-435F-8A14-E3235632D338}" destId="{F9C2EFD4-2E0A-48C8-8EE7-5DCC6A6313D0}" srcOrd="0" destOrd="1" presId="urn:microsoft.com/office/officeart/2005/8/layout/bList2"/>
    <dgm:cxn modelId="{DA090803-B51A-4B37-9BFF-D1E7FEE45B9E}" srcId="{82F81BD8-8782-419C-99E4-B3A321F55974}" destId="{FA529750-D9D7-449E-B5F6-7B812816305B}" srcOrd="1" destOrd="0" parTransId="{D36804A6-580C-4E6F-BBFD-6505F1311724}" sibTransId="{5143A61D-4867-4DC5-AEC6-1559EDC782A5}"/>
    <dgm:cxn modelId="{15E46B82-9EE2-4143-8040-DAB630D47037}" srcId="{0507C51F-9ECA-4AEF-B5BA-4381C4668517}" destId="{F69B2D96-DFB5-4FB8-AFD7-6E981EFE458E}" srcOrd="1" destOrd="0" parTransId="{9C9CCE72-BB68-402B-BA0A-83992810DFEC}" sibTransId="{529167C3-363F-426E-A1FE-36AD8771BE3F}"/>
    <dgm:cxn modelId="{D6E39D22-BA0E-47FD-B274-275134A6E9D8}" srcId="{C78ECBE6-6A43-47A8-B22C-EBBF18431DDA}" destId="{5A6986E3-F621-435F-8A14-E3235632D338}" srcOrd="1" destOrd="0" parTransId="{4D3946C7-00EF-40A2-9516-574CA0F1178E}" sibTransId="{61A68F5A-228D-4DF6-8491-70239329CEC3}"/>
    <dgm:cxn modelId="{CC64985F-6AAD-42C0-8CA3-090B1DAC2235}" srcId="{0507C51F-9ECA-4AEF-B5BA-4381C4668517}" destId="{58D18CAC-F1AF-4DF6-9187-9D9C9BF89725}" srcOrd="0" destOrd="0" parTransId="{FECFA4BF-AA34-416A-BBF7-50736ED87E74}" sibTransId="{52613246-A37E-43B7-A4C5-8205B34D714E}"/>
    <dgm:cxn modelId="{A6D50C40-A766-464D-AE70-A319F3B84FFE}" srcId="{82F81BD8-8782-419C-99E4-B3A321F55974}" destId="{F6D87D44-C202-441E-82D0-EDE38EAEC44E}" srcOrd="0" destOrd="0" parTransId="{0B2E8898-7669-40E7-84CB-3E04EF7C14E5}" sibTransId="{B69CF290-4368-474C-84AB-A7CC9A7D7E94}"/>
    <dgm:cxn modelId="{29A9A812-EFB2-4FD6-B7E9-72E78A156483}" type="presOf" srcId="{B10BEACF-A37B-4EA2-9FF6-894EAD78E756}" destId="{F9C2EFD4-2E0A-48C8-8EE7-5DCC6A6313D0}" srcOrd="0" destOrd="0" presId="urn:microsoft.com/office/officeart/2005/8/layout/bList2"/>
    <dgm:cxn modelId="{4EF94DA6-E353-4347-BB4C-841941502644}" type="presOf" srcId="{58D18CAC-F1AF-4DF6-9187-9D9C9BF89725}" destId="{71C39CE7-3004-4A40-8968-ED732DAE0F79}" srcOrd="0" destOrd="0" presId="urn:microsoft.com/office/officeart/2005/8/layout/bList2"/>
    <dgm:cxn modelId="{076DF1DF-797B-4A37-A294-74209019D135}" type="presOf" srcId="{82F81BD8-8782-419C-99E4-B3A321F55974}" destId="{FED800AC-CA03-4CD8-8A40-4426DCE76149}" srcOrd="0" destOrd="0" presId="urn:microsoft.com/office/officeart/2005/8/layout/bList2"/>
    <dgm:cxn modelId="{BA0FF293-9101-4DE6-827C-CE1AD05F0BD0}" srcId="{C78ECBE6-6A43-47A8-B22C-EBBF18431DDA}" destId="{B10BEACF-A37B-4EA2-9FF6-894EAD78E756}" srcOrd="0" destOrd="0" parTransId="{D74A7611-1B5F-4B60-9A78-1E7850635BAA}" sibTransId="{E1D3D7A7-DE6D-4160-8CDB-3AB8C066C1E1}"/>
    <dgm:cxn modelId="{71AF6135-1094-445C-85F8-50F0C4E7D450}" type="presOf" srcId="{C78ECBE6-6A43-47A8-B22C-EBBF18431DDA}" destId="{B3ADEDF7-1838-4183-A898-2A7CD83C4D76}" srcOrd="1" destOrd="0" presId="urn:microsoft.com/office/officeart/2005/8/layout/bList2"/>
    <dgm:cxn modelId="{9EA52405-3A68-4E15-9D70-C91F4AD00A9A}" srcId="{29D29D96-C8ED-4672-8B30-3AD6CB46AFC8}" destId="{82F81BD8-8782-419C-99E4-B3A321F55974}" srcOrd="2" destOrd="0" parTransId="{0941DADE-FB68-4BAF-B786-6449FF733A27}" sibTransId="{83A057BD-5008-42BF-9BD8-7D40D5B84DCA}"/>
    <dgm:cxn modelId="{629BA37F-F982-4278-B753-AF65069610FA}" type="presOf" srcId="{0E3CEDDC-124B-423C-A6EC-35D35EBA1960}" destId="{8D6ACA09-7EA5-4FC0-8F73-32D7DCA4978D}" srcOrd="0" destOrd="0" presId="urn:microsoft.com/office/officeart/2005/8/layout/bList2"/>
    <dgm:cxn modelId="{10A58442-269D-43DA-8801-585339394206}" type="presOf" srcId="{F69B2D96-DFB5-4FB8-AFD7-6E981EFE458E}" destId="{71C39CE7-3004-4A40-8968-ED732DAE0F79}" srcOrd="0" destOrd="1" presId="urn:microsoft.com/office/officeart/2005/8/layout/bList2"/>
    <dgm:cxn modelId="{E3C6887D-702A-43AD-996A-A3D87DA4DD3D}" srcId="{29D29D96-C8ED-4672-8B30-3AD6CB46AFC8}" destId="{0507C51F-9ECA-4AEF-B5BA-4381C4668517}" srcOrd="1" destOrd="0" parTransId="{04EE7458-39AF-4466-8167-8668B848CDC1}" sibTransId="{0E3CEDDC-124B-423C-A6EC-35D35EBA1960}"/>
    <dgm:cxn modelId="{029BD270-8F05-46B3-9003-2348DABF5894}" type="presOf" srcId="{1630273B-E149-46AE-B025-1883725DE01B}" destId="{71C39CE7-3004-4A40-8968-ED732DAE0F79}" srcOrd="0" destOrd="2" presId="urn:microsoft.com/office/officeart/2005/8/layout/bList2"/>
    <dgm:cxn modelId="{852FD034-B058-4F62-9A99-F1EF3430048E}" type="presOf" srcId="{0507C51F-9ECA-4AEF-B5BA-4381C4668517}" destId="{2E21726D-CF9D-4AD6-93FC-6445EA6991D9}" srcOrd="0" destOrd="0" presId="urn:microsoft.com/office/officeart/2005/8/layout/bList2"/>
    <dgm:cxn modelId="{E2A5B087-9A4A-4EB1-B8F8-409F0CA0F12D}" type="presOf" srcId="{FA529750-D9D7-449E-B5F6-7B812816305B}" destId="{3A4333C5-D3CF-4923-B4AF-4DAD238BC304}" srcOrd="0" destOrd="1" presId="urn:microsoft.com/office/officeart/2005/8/layout/bList2"/>
    <dgm:cxn modelId="{9ADE60D8-5A9F-4725-A10D-B66A6551E116}" type="presOf" srcId="{0507C51F-9ECA-4AEF-B5BA-4381C4668517}" destId="{DA1DD388-C837-45D3-87AD-9305EB3F413A}" srcOrd="1" destOrd="0" presId="urn:microsoft.com/office/officeart/2005/8/layout/bList2"/>
    <dgm:cxn modelId="{A67ECC23-BBDB-4142-A59E-5DB117AEE8F6}" type="presParOf" srcId="{CCFA46D1-C7B2-4655-BF9E-0DF9CAD67EA7}" destId="{2336D192-6D60-4726-99F3-590ADF9F8244}" srcOrd="0" destOrd="0" presId="urn:microsoft.com/office/officeart/2005/8/layout/bList2"/>
    <dgm:cxn modelId="{D4278F91-D41A-4918-814D-99BC910FC7D9}" type="presParOf" srcId="{2336D192-6D60-4726-99F3-590ADF9F8244}" destId="{F9C2EFD4-2E0A-48C8-8EE7-5DCC6A6313D0}" srcOrd="0" destOrd="0" presId="urn:microsoft.com/office/officeart/2005/8/layout/bList2"/>
    <dgm:cxn modelId="{83EF59CE-8F2D-4326-A36E-1D6ABF807524}" type="presParOf" srcId="{2336D192-6D60-4726-99F3-590ADF9F8244}" destId="{52C0C2E2-AF0F-4701-991A-1936C0B1DBCC}" srcOrd="1" destOrd="0" presId="urn:microsoft.com/office/officeart/2005/8/layout/bList2"/>
    <dgm:cxn modelId="{7B1B9FF2-F749-4FA6-9559-C44687BE1531}" type="presParOf" srcId="{2336D192-6D60-4726-99F3-590ADF9F8244}" destId="{B3ADEDF7-1838-4183-A898-2A7CD83C4D76}" srcOrd="2" destOrd="0" presId="urn:microsoft.com/office/officeart/2005/8/layout/bList2"/>
    <dgm:cxn modelId="{07C3279D-8C85-49A4-ADCF-6305ADC8B995}" type="presParOf" srcId="{2336D192-6D60-4726-99F3-590ADF9F8244}" destId="{A5317B5F-2DDB-4C4A-B69F-5C97D3796A64}" srcOrd="3" destOrd="0" presId="urn:microsoft.com/office/officeart/2005/8/layout/bList2"/>
    <dgm:cxn modelId="{07D694BF-E03D-431F-9365-3E4F4DBB7875}" type="presParOf" srcId="{CCFA46D1-C7B2-4655-BF9E-0DF9CAD67EA7}" destId="{31024CF9-53E4-4ADC-B205-07BD787CCD28}" srcOrd="1" destOrd="0" presId="urn:microsoft.com/office/officeart/2005/8/layout/bList2"/>
    <dgm:cxn modelId="{5133ABDF-DDD0-4F67-91F5-10269FE6BC78}" type="presParOf" srcId="{CCFA46D1-C7B2-4655-BF9E-0DF9CAD67EA7}" destId="{1244CA73-9C20-4366-88A4-FF1D3C3E3821}" srcOrd="2" destOrd="0" presId="urn:microsoft.com/office/officeart/2005/8/layout/bList2"/>
    <dgm:cxn modelId="{FF529256-196A-4007-B67D-CBC386F0BA09}" type="presParOf" srcId="{1244CA73-9C20-4366-88A4-FF1D3C3E3821}" destId="{71C39CE7-3004-4A40-8968-ED732DAE0F79}" srcOrd="0" destOrd="0" presId="urn:microsoft.com/office/officeart/2005/8/layout/bList2"/>
    <dgm:cxn modelId="{C8B04342-B94B-4A25-B94F-5C5F2B85C365}" type="presParOf" srcId="{1244CA73-9C20-4366-88A4-FF1D3C3E3821}" destId="{2E21726D-CF9D-4AD6-93FC-6445EA6991D9}" srcOrd="1" destOrd="0" presId="urn:microsoft.com/office/officeart/2005/8/layout/bList2"/>
    <dgm:cxn modelId="{05CF9151-E3A2-4BD5-886E-12CC2C03067A}" type="presParOf" srcId="{1244CA73-9C20-4366-88A4-FF1D3C3E3821}" destId="{DA1DD388-C837-45D3-87AD-9305EB3F413A}" srcOrd="2" destOrd="0" presId="urn:microsoft.com/office/officeart/2005/8/layout/bList2"/>
    <dgm:cxn modelId="{5B91C02F-7413-4797-BAAD-788FD524CDE9}" type="presParOf" srcId="{1244CA73-9C20-4366-88A4-FF1D3C3E3821}" destId="{C963A2CD-779B-4214-A372-DB0F36A40100}" srcOrd="3" destOrd="0" presId="urn:microsoft.com/office/officeart/2005/8/layout/bList2"/>
    <dgm:cxn modelId="{0848EBA3-7D58-4649-ACD1-79E51C1A8FC9}" type="presParOf" srcId="{CCFA46D1-C7B2-4655-BF9E-0DF9CAD67EA7}" destId="{8D6ACA09-7EA5-4FC0-8F73-32D7DCA4978D}" srcOrd="3" destOrd="0" presId="urn:microsoft.com/office/officeart/2005/8/layout/bList2"/>
    <dgm:cxn modelId="{DDC9E050-358F-4095-993C-EA0584488F51}" type="presParOf" srcId="{CCFA46D1-C7B2-4655-BF9E-0DF9CAD67EA7}" destId="{1A1B7B8B-A361-47B0-BADD-C43BB01CD40A}" srcOrd="4" destOrd="0" presId="urn:microsoft.com/office/officeart/2005/8/layout/bList2"/>
    <dgm:cxn modelId="{02C5E71C-5045-4222-95D7-0826579B579D}" type="presParOf" srcId="{1A1B7B8B-A361-47B0-BADD-C43BB01CD40A}" destId="{3A4333C5-D3CF-4923-B4AF-4DAD238BC304}" srcOrd="0" destOrd="0" presId="urn:microsoft.com/office/officeart/2005/8/layout/bList2"/>
    <dgm:cxn modelId="{495C8A46-DFB5-4126-9D54-6489064BE0A9}" type="presParOf" srcId="{1A1B7B8B-A361-47B0-BADD-C43BB01CD40A}" destId="{FED800AC-CA03-4CD8-8A40-4426DCE76149}" srcOrd="1" destOrd="0" presId="urn:microsoft.com/office/officeart/2005/8/layout/bList2"/>
    <dgm:cxn modelId="{2FC3AA7E-438B-4DB2-9500-C43A130D5625}" type="presParOf" srcId="{1A1B7B8B-A361-47B0-BADD-C43BB01CD40A}" destId="{762C0E0B-4030-4090-A655-4F64F6F8F67C}" srcOrd="2" destOrd="0" presId="urn:microsoft.com/office/officeart/2005/8/layout/bList2"/>
    <dgm:cxn modelId="{6CE1A9AD-2620-451F-A40A-47953F21145F}" type="presParOf" srcId="{1A1B7B8B-A361-47B0-BADD-C43BB01CD40A}" destId="{80F6D7EB-5822-400E-8D54-A824AD5FDE6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EB197-085D-49C6-BD3E-ED599ED8FDF3}">
      <dsp:nvSpPr>
        <dsp:cNvPr id="0" name=""/>
        <dsp:cNvSpPr/>
      </dsp:nvSpPr>
      <dsp:spPr>
        <a:xfrm>
          <a:off x="4907" y="528133"/>
          <a:ext cx="2893457" cy="11677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Chronic or untreated co-occuring psychiatric and substance use disorders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Repeated and frequent visits to psychiatric crisis centers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Multiple mental health related arrests</a:t>
          </a:r>
        </a:p>
      </dsp:txBody>
      <dsp:txXfrm>
        <a:off x="32268" y="555494"/>
        <a:ext cx="2838735" cy="1140376"/>
      </dsp:txXfrm>
    </dsp:sp>
    <dsp:sp modelId="{AE91FF89-D037-4210-982D-12925F060918}">
      <dsp:nvSpPr>
        <dsp:cNvPr id="0" name=""/>
        <dsp:cNvSpPr/>
      </dsp:nvSpPr>
      <dsp:spPr>
        <a:xfrm>
          <a:off x="300" y="1695870"/>
          <a:ext cx="2902671" cy="5021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b="1" i="0" kern="1200"/>
            <a:t>Behavioral Health	</a:t>
          </a:r>
          <a:endParaRPr lang="en-US" sz="950" b="1" i="0" kern="1200" dirty="0"/>
        </a:p>
      </dsp:txBody>
      <dsp:txXfrm>
        <a:off x="300" y="1695870"/>
        <a:ext cx="2044134" cy="502126"/>
      </dsp:txXfrm>
    </dsp:sp>
    <dsp:sp modelId="{83103284-AD31-4451-8728-FA809B97C581}">
      <dsp:nvSpPr>
        <dsp:cNvPr id="0" name=""/>
        <dsp:cNvSpPr/>
      </dsp:nvSpPr>
      <dsp:spPr>
        <a:xfrm>
          <a:off x="2374179" y="1668622"/>
          <a:ext cx="547514" cy="54751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09489-314D-46D1-87A4-3AEBFA02CEAF}">
      <dsp:nvSpPr>
        <dsp:cNvPr id="0" name=""/>
        <dsp:cNvSpPr/>
      </dsp:nvSpPr>
      <dsp:spPr>
        <a:xfrm>
          <a:off x="3038615" y="528133"/>
          <a:ext cx="2540514" cy="11677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Three interactions with homeless liaison officers in last 30 days</a:t>
          </a:r>
        </a:p>
      </dsp:txBody>
      <dsp:txXfrm>
        <a:off x="3065976" y="555494"/>
        <a:ext cx="2485792" cy="1140376"/>
      </dsp:txXfrm>
    </dsp:sp>
    <dsp:sp modelId="{6D2623C9-B0EB-4A7B-8C96-9ADF5F610E49}">
      <dsp:nvSpPr>
        <dsp:cNvPr id="0" name=""/>
        <dsp:cNvSpPr/>
      </dsp:nvSpPr>
      <dsp:spPr>
        <a:xfrm>
          <a:off x="3043394" y="1695870"/>
          <a:ext cx="2530956" cy="5021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b="1" kern="1200" dirty="0"/>
            <a:t>Homeless Liaison Officer Contacts</a:t>
          </a:r>
        </a:p>
      </dsp:txBody>
      <dsp:txXfrm>
        <a:off x="3043394" y="1695870"/>
        <a:ext cx="1782363" cy="502126"/>
      </dsp:txXfrm>
    </dsp:sp>
    <dsp:sp modelId="{7B8AA672-065E-4128-947D-36B030564B3E}">
      <dsp:nvSpPr>
        <dsp:cNvPr id="0" name=""/>
        <dsp:cNvSpPr/>
      </dsp:nvSpPr>
      <dsp:spPr>
        <a:xfrm>
          <a:off x="5005510" y="1680509"/>
          <a:ext cx="547514" cy="54751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8000" r="-38000"/>
          </a:stretch>
        </a:blip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B48EC-31E0-45BC-9C7D-C52BFF535D42}">
      <dsp:nvSpPr>
        <dsp:cNvPr id="0" name=""/>
        <dsp:cNvSpPr/>
      </dsp:nvSpPr>
      <dsp:spPr>
        <a:xfrm>
          <a:off x="5714772" y="528133"/>
          <a:ext cx="3053785" cy="11677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No active SSI / SSDI claim</a:t>
          </a:r>
        </a:p>
      </dsp:txBody>
      <dsp:txXfrm>
        <a:off x="5742133" y="555494"/>
        <a:ext cx="2999063" cy="1140376"/>
      </dsp:txXfrm>
    </dsp:sp>
    <dsp:sp modelId="{D95DC227-59C0-4AA9-9876-766ABEB9B13F}">
      <dsp:nvSpPr>
        <dsp:cNvPr id="0" name=""/>
        <dsp:cNvSpPr/>
      </dsp:nvSpPr>
      <dsp:spPr>
        <a:xfrm>
          <a:off x="5718973" y="1695870"/>
          <a:ext cx="3045385" cy="5021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b="1" kern="1200" dirty="0"/>
            <a:t>Benefits and Support Services</a:t>
          </a:r>
        </a:p>
      </dsp:txBody>
      <dsp:txXfrm>
        <a:off x="5718973" y="1695870"/>
        <a:ext cx="2144637" cy="502126"/>
      </dsp:txXfrm>
    </dsp:sp>
    <dsp:sp modelId="{5F42F128-36EA-42DF-8DB8-72A89470DDFB}">
      <dsp:nvSpPr>
        <dsp:cNvPr id="0" name=""/>
        <dsp:cNvSpPr/>
      </dsp:nvSpPr>
      <dsp:spPr>
        <a:xfrm>
          <a:off x="8176100" y="1692401"/>
          <a:ext cx="547514" cy="54751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2EFD4-2E0A-48C8-8EE7-5DCC6A6313D0}">
      <dsp:nvSpPr>
        <dsp:cNvPr id="0" name=""/>
        <dsp:cNvSpPr/>
      </dsp:nvSpPr>
      <dsp:spPr>
        <a:xfrm>
          <a:off x="10714" y="715241"/>
          <a:ext cx="2610454" cy="13503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Admitted to hospital 3 times in last 90 days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Repeated and frequent visits to emergency departments</a:t>
          </a:r>
        </a:p>
      </dsp:txBody>
      <dsp:txXfrm>
        <a:off x="42355" y="746882"/>
        <a:ext cx="2547172" cy="1318717"/>
      </dsp:txXfrm>
    </dsp:sp>
    <dsp:sp modelId="{B3ADEDF7-1838-4183-A898-2A7CD83C4D76}">
      <dsp:nvSpPr>
        <dsp:cNvPr id="0" name=""/>
        <dsp:cNvSpPr/>
      </dsp:nvSpPr>
      <dsp:spPr>
        <a:xfrm>
          <a:off x="4654" y="2065600"/>
          <a:ext cx="2622574" cy="5806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Healthcare</a:t>
          </a:r>
          <a:endParaRPr lang="en-US" sz="1000" b="1" kern="1200" dirty="0"/>
        </a:p>
      </dsp:txBody>
      <dsp:txXfrm>
        <a:off x="4654" y="2065600"/>
        <a:ext cx="1846883" cy="580654"/>
      </dsp:txXfrm>
    </dsp:sp>
    <dsp:sp modelId="{A5317B5F-2DDB-4C4A-B69F-5C97D3796A64}">
      <dsp:nvSpPr>
        <dsp:cNvPr id="0" name=""/>
        <dsp:cNvSpPr/>
      </dsp:nvSpPr>
      <dsp:spPr>
        <a:xfrm>
          <a:off x="1839374" y="2032159"/>
          <a:ext cx="633140" cy="633140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0000" r="-20000"/>
          </a:stretch>
        </a:blip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39CE7-3004-4A40-8968-ED732DAE0F79}">
      <dsp:nvSpPr>
        <dsp:cNvPr id="0" name=""/>
        <dsp:cNvSpPr/>
      </dsp:nvSpPr>
      <dsp:spPr>
        <a:xfrm>
          <a:off x="2801587" y="715241"/>
          <a:ext cx="2933391" cy="13503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Went to jail 4 times in the last year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Frequent, short incarcerations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Mental health related incarcerations</a:t>
          </a:r>
        </a:p>
      </dsp:txBody>
      <dsp:txXfrm>
        <a:off x="2833228" y="746882"/>
        <a:ext cx="2870109" cy="1318717"/>
      </dsp:txXfrm>
    </dsp:sp>
    <dsp:sp modelId="{DA1DD388-C837-45D3-87AD-9305EB3F413A}">
      <dsp:nvSpPr>
        <dsp:cNvPr id="0" name=""/>
        <dsp:cNvSpPr/>
      </dsp:nvSpPr>
      <dsp:spPr>
        <a:xfrm>
          <a:off x="2784085" y="2065600"/>
          <a:ext cx="2968395" cy="5806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Corrections</a:t>
          </a:r>
          <a:endParaRPr lang="en-US" sz="1000" b="1" kern="1200" dirty="0"/>
        </a:p>
      </dsp:txBody>
      <dsp:txXfrm>
        <a:off x="2784085" y="2065600"/>
        <a:ext cx="2090419" cy="580654"/>
      </dsp:txXfrm>
    </dsp:sp>
    <dsp:sp modelId="{C963A2CD-779B-4214-A372-DB0F36A40100}">
      <dsp:nvSpPr>
        <dsp:cNvPr id="0" name=""/>
        <dsp:cNvSpPr/>
      </dsp:nvSpPr>
      <dsp:spPr>
        <a:xfrm>
          <a:off x="5054488" y="2055009"/>
          <a:ext cx="633140" cy="633140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333C5-D3CF-4923-B4AF-4DAD238BC304}">
      <dsp:nvSpPr>
        <dsp:cNvPr id="0" name=""/>
        <dsp:cNvSpPr/>
      </dsp:nvSpPr>
      <dsp:spPr>
        <a:xfrm>
          <a:off x="5909337" y="715241"/>
          <a:ext cx="2777621" cy="13503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Length of homelessness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Length of shelter stay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Chronic homelessness</a:t>
          </a:r>
        </a:p>
      </dsp:txBody>
      <dsp:txXfrm>
        <a:off x="5940978" y="746882"/>
        <a:ext cx="2714339" cy="1318717"/>
      </dsp:txXfrm>
    </dsp:sp>
    <dsp:sp modelId="{762C0E0B-4030-4090-A655-4F64F6F8F67C}">
      <dsp:nvSpPr>
        <dsp:cNvPr id="0" name=""/>
        <dsp:cNvSpPr/>
      </dsp:nvSpPr>
      <dsp:spPr>
        <a:xfrm>
          <a:off x="5909337" y="2065600"/>
          <a:ext cx="2777621" cy="5806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Homelessness</a:t>
          </a:r>
          <a:endParaRPr lang="en-US" sz="1000" b="1" kern="1200" dirty="0"/>
        </a:p>
      </dsp:txBody>
      <dsp:txXfrm>
        <a:off x="5909337" y="2065600"/>
        <a:ext cx="1956071" cy="580654"/>
      </dsp:txXfrm>
    </dsp:sp>
    <dsp:sp modelId="{80F6D7EB-5822-400E-8D54-A824AD5FDE61}">
      <dsp:nvSpPr>
        <dsp:cNvPr id="0" name=""/>
        <dsp:cNvSpPr/>
      </dsp:nvSpPr>
      <dsp:spPr>
        <a:xfrm>
          <a:off x="7981531" y="2043581"/>
          <a:ext cx="633140" cy="63314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  <a:ln w="1587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9AB14-3AAC-4C67-8218-55B866C35859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3552B-F75A-4580-9A73-B96927AE9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health: identified mental health and psychological factors, including recommendations and access to assessment, diagnosis and treatment.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Corrections: the safety and security of the client and community, probation requirements and compliance with any orders.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Healthcare: physical health, inpatient and outpatient care, diagnosis and treatment options and compliance.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Housing/Homelessness: progress and engagement with housing navigation, case management interventions and access to a range of housing options, including shelter, transitional and permanent supportive housing.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 and support services: eligibility for, access and benefit assistance programs that promote stability and self-sufficiency.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3552B-F75A-4580-9A73-B96927AE9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6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25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7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3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76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5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6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3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9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4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9EEC531-02ED-415F-8953-DF6FDEE35D5F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52422A-632F-45BD-A930-8C60F29F23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09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226" y="1139253"/>
            <a:ext cx="9958466" cy="30002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</a:rPr>
              <a:t>Care Plus Program (CPP)</a:t>
            </a:r>
            <a:br>
              <a:rPr lang="en-US" b="1" dirty="0" smtClean="0">
                <a:latin typeface="+mn-lt"/>
              </a:rPr>
            </a:br>
            <a:r>
              <a:rPr lang="en-US" sz="7300" b="1" dirty="0" smtClean="0">
                <a:latin typeface="+mn-lt"/>
              </a:rPr>
              <a:t/>
            </a:r>
            <a:br>
              <a:rPr lang="en-US" sz="7300" b="1" dirty="0" smtClean="0">
                <a:latin typeface="+mn-lt"/>
              </a:rPr>
            </a:br>
            <a:r>
              <a:rPr lang="en-US" sz="5300" b="1" dirty="0" smtClean="0">
                <a:latin typeface="+mn-lt"/>
              </a:rPr>
              <a:t>Multi-Disciplinary Team (MDT)</a:t>
            </a:r>
            <a:endParaRPr lang="en-US" sz="5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976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368" y="0"/>
            <a:ext cx="8573003" cy="680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2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645" y="149902"/>
            <a:ext cx="10942821" cy="59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4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40" y="839449"/>
            <a:ext cx="10058400" cy="71802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MDT purpose and function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1" y="1810635"/>
            <a:ext cx="11437495" cy="4485234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Purpose: </a:t>
            </a:r>
            <a:r>
              <a:rPr lang="en-US" sz="2500" dirty="0" smtClean="0"/>
              <a:t>Promote </a:t>
            </a:r>
            <a:r>
              <a:rPr lang="en-US" sz="2500" dirty="0"/>
              <a:t>connection to services and resources for </a:t>
            </a:r>
            <a:r>
              <a:rPr lang="en-US" sz="2500" dirty="0" smtClean="0"/>
              <a:t>those experiencing homelessness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5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 smtClean="0"/>
              <a:t>Supports </a:t>
            </a:r>
            <a:r>
              <a:rPr lang="en-US" sz="2300" dirty="0"/>
              <a:t>the function of Virtual Care Coordination (</a:t>
            </a:r>
            <a:r>
              <a:rPr lang="en-US" sz="2300" dirty="0" smtClean="0"/>
              <a:t>VCC)</a:t>
            </a:r>
          </a:p>
          <a:p>
            <a:pPr marL="854075" lvl="1" indent="-396875">
              <a:buFont typeface="Wingdings" panose="05000000000000000000" pitchFamily="2" charset="2"/>
              <a:buChar char="Ø"/>
            </a:pPr>
            <a:r>
              <a:rPr lang="en-US" sz="2500" dirty="0" smtClean="0">
                <a:solidFill>
                  <a:srgbClr val="0070C0"/>
                </a:solidFill>
              </a:rPr>
              <a:t>VCC </a:t>
            </a:r>
            <a:r>
              <a:rPr lang="en-US" sz="2500" dirty="0">
                <a:solidFill>
                  <a:srgbClr val="0070C0"/>
                </a:solidFill>
              </a:rPr>
              <a:t>occurs for those clients who appear in at least </a:t>
            </a:r>
            <a:r>
              <a:rPr lang="en-US" sz="2500" dirty="0" smtClean="0">
                <a:solidFill>
                  <a:srgbClr val="0070C0"/>
                </a:solidFill>
              </a:rPr>
              <a:t>3 </a:t>
            </a:r>
            <a:r>
              <a:rPr lang="en-US" sz="2500" dirty="0">
                <a:solidFill>
                  <a:srgbClr val="0070C0"/>
                </a:solidFill>
              </a:rPr>
              <a:t>County Systems of </a:t>
            </a:r>
            <a:r>
              <a:rPr lang="en-US" sz="2500" dirty="0" smtClean="0">
                <a:solidFill>
                  <a:srgbClr val="0070C0"/>
                </a:solidFill>
              </a:rPr>
              <a:t>Care</a:t>
            </a:r>
          </a:p>
          <a:p>
            <a:pPr marL="457200" lvl="1" indent="0">
              <a:buNone/>
            </a:pPr>
            <a:endParaRPr lang="en-US" sz="25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E</a:t>
            </a:r>
            <a:r>
              <a:rPr lang="en-US" sz="2300" dirty="0" smtClean="0"/>
              <a:t>stablish </a:t>
            </a:r>
            <a:r>
              <a:rPr lang="en-US" sz="2300" dirty="0"/>
              <a:t>criteria </a:t>
            </a:r>
            <a:r>
              <a:rPr lang="en-US" sz="2300" dirty="0" smtClean="0"/>
              <a:t>to identify </a:t>
            </a:r>
            <a:r>
              <a:rPr lang="en-US" sz="2300" dirty="0"/>
              <a:t>clients from </a:t>
            </a:r>
            <a:r>
              <a:rPr lang="en-US" sz="2300" dirty="0" smtClean="0"/>
              <a:t>that </a:t>
            </a:r>
            <a:r>
              <a:rPr lang="en-US" sz="2300" dirty="0"/>
              <a:t>cohort who then may become eligible for Intense Care Coordination (ICC) </a:t>
            </a:r>
            <a:endParaRPr lang="en-US" sz="2300" dirty="0" smtClean="0"/>
          </a:p>
          <a:p>
            <a:pPr marL="0" indent="0">
              <a:buNone/>
            </a:pPr>
            <a:endParaRPr lang="en-US" sz="25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R</a:t>
            </a:r>
            <a:r>
              <a:rPr lang="en-US" sz="2300" dirty="0" smtClean="0"/>
              <a:t>esponsible </a:t>
            </a:r>
            <a:r>
              <a:rPr lang="en-US" sz="2300" dirty="0"/>
              <a:t>for development and implementation of a Care </a:t>
            </a:r>
            <a:r>
              <a:rPr lang="en-US" sz="2300" dirty="0" smtClean="0"/>
              <a:t>Plan and Care Goals</a:t>
            </a:r>
            <a:endParaRPr lang="en-US" sz="2300" dirty="0"/>
          </a:p>
          <a:p>
            <a:pPr marL="854075" lvl="1" indent="-396875"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rgbClr val="0070C0"/>
                </a:solidFill>
              </a:rPr>
              <a:t>OCC facilitates MDT meetings</a:t>
            </a:r>
          </a:p>
        </p:txBody>
      </p:sp>
    </p:spTree>
    <p:extLst>
      <p:ext uri="{BB962C8B-B14F-4D97-AF65-F5344CB8AC3E}">
        <p14:creationId xmlns:p14="http://schemas.microsoft.com/office/powerpoint/2010/main" val="73392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6" y="809469"/>
            <a:ext cx="10058400" cy="71802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MDT principles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6" y="1861457"/>
            <a:ext cx="11201400" cy="4294414"/>
          </a:xfrm>
        </p:spPr>
        <p:txBody>
          <a:bodyPr>
            <a:no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500" dirty="0"/>
              <a:t>Collaborate on a unifying philosophy centered on care of the client and the community</a:t>
            </a:r>
            <a:r>
              <a:rPr lang="en-US" sz="2500" dirty="0" smtClean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500" dirty="0"/>
              <a:t>Learn about other County departments / disciplines, </a:t>
            </a:r>
            <a:r>
              <a:rPr lang="en-US" sz="2500" dirty="0" smtClean="0"/>
              <a:t>respect </a:t>
            </a:r>
            <a:r>
              <a:rPr lang="en-US" sz="2500" dirty="0"/>
              <a:t>others’ skills/knowledge and promote positive </a:t>
            </a:r>
            <a:r>
              <a:rPr lang="en-US" sz="2500" dirty="0" smtClean="0"/>
              <a:t>attitudes.</a:t>
            </a:r>
            <a:endParaRPr lang="en-US" sz="25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US" sz="2500" dirty="0" smtClean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500" dirty="0" smtClean="0"/>
              <a:t>Shared </a:t>
            </a:r>
            <a:r>
              <a:rPr lang="en-US" sz="2500" dirty="0"/>
              <a:t>responsibility for client care and work continuously on overcoming barriers</a:t>
            </a:r>
            <a:r>
              <a:rPr lang="en-US" sz="2500" dirty="0" smtClean="0"/>
              <a:t>.</a:t>
            </a:r>
          </a:p>
          <a:p>
            <a:pPr marL="0" lvl="0" indent="0">
              <a:buNone/>
            </a:pPr>
            <a:endParaRPr lang="en-US" sz="25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2500" dirty="0" smtClean="0"/>
              <a:t>Establish </a:t>
            </a:r>
            <a:r>
              <a:rPr lang="en-US" sz="2500" dirty="0"/>
              <a:t>a common language and shared documentation that underpins effective care coordination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8502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5" y="779489"/>
            <a:ext cx="10058400" cy="64307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MDT member responsibilities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959429"/>
            <a:ext cx="11234057" cy="4506684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300" dirty="0" smtClean="0"/>
              <a:t>Expert input from Behavioral Health, Corrections, Healthcare, Housing / Homelessness, Benefits and Support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 smtClean="0"/>
              <a:t>Ensure consistency of representation </a:t>
            </a:r>
            <a:r>
              <a:rPr lang="en-US" sz="2300" dirty="0"/>
              <a:t>for each client connected with, or potentially in need of </a:t>
            </a:r>
            <a:r>
              <a:rPr lang="en-US" sz="2300" dirty="0" smtClean="0"/>
              <a:t>their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 smtClean="0"/>
              <a:t>Collaborate with lead </a:t>
            </a:r>
            <a:r>
              <a:rPr lang="en-US" sz="2300" dirty="0"/>
              <a:t>facilitator </a:t>
            </a:r>
            <a:r>
              <a:rPr lang="en-US" sz="2300" dirty="0" smtClean="0"/>
              <a:t>and MDT members to </a:t>
            </a:r>
            <a:r>
              <a:rPr lang="en-US" sz="2300" dirty="0"/>
              <a:t>meet and expedite care coordination </a:t>
            </a:r>
            <a:r>
              <a:rPr lang="en-US" sz="2300" dirty="0" smtClean="0"/>
              <a:t>timeframes</a:t>
            </a:r>
            <a:endParaRPr lang="en-US" sz="23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/>
              <a:t>Share and communicate relevant MDT information and actions within their County department in line with AB210 MOU and SOCDIS Privacy and Security guidelines.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300" dirty="0" smtClean="0"/>
              <a:t>Support </a:t>
            </a:r>
            <a:r>
              <a:rPr lang="en-US" sz="2300" dirty="0"/>
              <a:t>and inform the development of the Care Plan and contribute measurable goals for the purpose of addressing and preventing </a:t>
            </a:r>
            <a:r>
              <a:rPr lang="en-US" sz="2300" dirty="0" smtClean="0"/>
              <a:t>homelessness</a:t>
            </a:r>
            <a:endParaRPr lang="en-US" sz="23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5559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184" y="1094282"/>
            <a:ext cx="10515600" cy="68387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Intense Care Coordination (ICC) criteria for discussion: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43803" y="509666"/>
            <a:ext cx="1963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DRAFT</a:t>
            </a:r>
            <a:endParaRPr lang="en-US" sz="4000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3FF712A-84A1-4BD9-9D0F-9B1FBCC08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865803"/>
              </p:ext>
            </p:extLst>
          </p:nvPr>
        </p:nvGraphicFramePr>
        <p:xfrm>
          <a:off x="1656800" y="3612630"/>
          <a:ext cx="8768859" cy="2851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A7F31FD-E8DD-4014-A16F-7836265CC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905770"/>
              </p:ext>
            </p:extLst>
          </p:nvPr>
        </p:nvGraphicFramePr>
        <p:xfrm>
          <a:off x="1695422" y="1217552"/>
          <a:ext cx="8691614" cy="350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2676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MDT member considerations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Use of real </a:t>
            </a:r>
            <a:r>
              <a:rPr lang="en-US" sz="2500" dirty="0"/>
              <a:t>time case </a:t>
            </a:r>
            <a:r>
              <a:rPr lang="en-US" sz="2500" dirty="0" smtClean="0"/>
              <a:t>information - workflow process </a:t>
            </a:r>
            <a:r>
              <a:rPr lang="en-US" sz="2500" dirty="0"/>
              <a:t>for feeding back </a:t>
            </a:r>
            <a:r>
              <a:rPr lang="en-US" sz="2500" dirty="0" smtClean="0"/>
              <a:t>decisions </a:t>
            </a:r>
            <a:r>
              <a:rPr lang="en-US" sz="2500" dirty="0"/>
              <a:t>or actions, and delegation and monitoring of those </a:t>
            </a:r>
            <a:r>
              <a:rPr lang="en-US" sz="2500" dirty="0" smtClean="0"/>
              <a:t>actions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The VCR will </a:t>
            </a:r>
            <a:r>
              <a:rPr lang="en-US" sz="2500" dirty="0" smtClean="0"/>
              <a:t>only </a:t>
            </a:r>
            <a:r>
              <a:rPr lang="en-US" sz="2500" dirty="0"/>
              <a:t>be as up to date as the information held within each County System of </a:t>
            </a:r>
            <a:r>
              <a:rPr lang="en-US" sz="2500" dirty="0" smtClean="0"/>
              <a:t>Care – shared timescale </a:t>
            </a:r>
            <a:r>
              <a:rPr lang="en-US" sz="2500" dirty="0"/>
              <a:t>expectations for </a:t>
            </a:r>
            <a:r>
              <a:rPr lang="en-US" sz="2500" dirty="0" smtClean="0"/>
              <a:t>updating </a:t>
            </a:r>
            <a:r>
              <a:rPr lang="en-US" sz="2500" dirty="0"/>
              <a:t>and completion of case </a:t>
            </a:r>
            <a:r>
              <a:rPr lang="en-US" sz="2500" dirty="0" smtClean="0"/>
              <a:t>records?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 smtClean="0"/>
              <a:t>How </a:t>
            </a:r>
            <a:r>
              <a:rPr lang="en-US" sz="2500" dirty="0"/>
              <a:t>any existing client centered documentation </a:t>
            </a:r>
            <a:r>
              <a:rPr lang="en-US" sz="2500" dirty="0" smtClean="0"/>
              <a:t>interacts </a:t>
            </a:r>
            <a:r>
              <a:rPr lang="en-US" sz="2500" dirty="0"/>
              <a:t>/ </a:t>
            </a:r>
            <a:r>
              <a:rPr lang="en-US" sz="2500" dirty="0" smtClean="0"/>
              <a:t>interfaces </a:t>
            </a:r>
            <a:r>
              <a:rPr lang="en-US" sz="2500" dirty="0"/>
              <a:t>with the development of an MDT Care </a:t>
            </a:r>
            <a:r>
              <a:rPr lang="en-US" sz="2500" dirty="0" smtClean="0"/>
              <a:t>Plan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5787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02818" y="2342007"/>
            <a:ext cx="357688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Questions?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05789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</TotalTime>
  <Words>535</Words>
  <Application>Microsoft Office PowerPoint</Application>
  <PresentationFormat>Widescreen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Retrospect</vt:lpstr>
      <vt:lpstr>Care Plus Program (CPP)  Multi-Disciplinary Team (MDT)</vt:lpstr>
      <vt:lpstr>PowerPoint Presentation</vt:lpstr>
      <vt:lpstr>PowerPoint Presentation</vt:lpstr>
      <vt:lpstr>MDT purpose and function</vt:lpstr>
      <vt:lpstr>MDT principles</vt:lpstr>
      <vt:lpstr>MDT member responsibilities</vt:lpstr>
      <vt:lpstr>Intense Care Coordination (ICC) criteria for discussion:</vt:lpstr>
      <vt:lpstr>MDT member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McQueen, Melanie</dc:creator>
  <cp:lastModifiedBy>Alford, Lisa</cp:lastModifiedBy>
  <cp:revision>54</cp:revision>
  <dcterms:created xsi:type="dcterms:W3CDTF">2020-12-10T17:18:27Z</dcterms:created>
  <dcterms:modified xsi:type="dcterms:W3CDTF">2021-01-19T18:36:09Z</dcterms:modified>
</cp:coreProperties>
</file>